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1" r:id="rId13"/>
    <p:sldId id="272" r:id="rId14"/>
    <p:sldId id="278" r:id="rId15"/>
    <p:sldId id="273" r:id="rId16"/>
    <p:sldId id="274" r:id="rId17"/>
    <p:sldId id="275" r:id="rId18"/>
    <p:sldId id="280" r:id="rId19"/>
    <p:sldId id="277" r:id="rId20"/>
  </p:sldIdLst>
  <p:sldSz cx="10693400" cy="7562850"/>
  <p:notesSz cx="10693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500"/>
    <a:srgbClr val="C921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43" autoAdjust="0"/>
  </p:normalViewPr>
  <p:slideViewPr>
    <p:cSldViewPr>
      <p:cViewPr>
        <p:scale>
          <a:sx n="80" d="100"/>
          <a:sy n="80" d="100"/>
        </p:scale>
        <p:origin x="1133" y="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49506-C18B-481F-9B70-A953B7A1C171}" type="datetimeFigureOut">
              <a:rPr lang="ru-RU" smtClean="0"/>
              <a:pPr/>
              <a:t>23.09.2023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FD53B-351C-48B3-B5A9-CBD8FFCE2A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976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FD53B-351C-48B3-B5A9-CBD8FFCE2A1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946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2.jpeg"/><Relationship Id="rId21" Type="http://schemas.openxmlformats.org/officeDocument/2006/relationships/image" Target="../media/image20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36203" y="687682"/>
            <a:ext cx="9220992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F5841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4C4D4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F5841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736101" y="1611033"/>
            <a:ext cx="1476768" cy="14767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060406" y="5358981"/>
            <a:ext cx="1263731" cy="792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485832" y="2086076"/>
            <a:ext cx="1828838" cy="4157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69341" y="3002496"/>
            <a:ext cx="1840102" cy="3926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8820937" y="5353596"/>
            <a:ext cx="1170381" cy="7958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8211134" y="3756317"/>
            <a:ext cx="1855339" cy="4656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7239813" y="1912722"/>
            <a:ext cx="1267876" cy="6215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3882478" y="4705286"/>
            <a:ext cx="2150592" cy="37523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5731179" y="5321452"/>
            <a:ext cx="1187881" cy="8601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6261633" y="4648327"/>
            <a:ext cx="1760956" cy="42829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8238146" y="4582643"/>
            <a:ext cx="1808492" cy="4326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2345182" y="4459694"/>
            <a:ext cx="1229474" cy="75476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544639" y="4731017"/>
            <a:ext cx="1352562" cy="32447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504791" y="5482234"/>
            <a:ext cx="1597013" cy="53858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5467845" y="2020824"/>
            <a:ext cx="1435174" cy="51410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4738175" y="3044238"/>
            <a:ext cx="1627280" cy="29443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2689644" y="2818943"/>
            <a:ext cx="1624812" cy="61846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7331519" y="5321452"/>
            <a:ext cx="1147991" cy="82800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0" y="7030491"/>
            <a:ext cx="10692130" cy="80010"/>
          </a:xfrm>
          <a:custGeom>
            <a:avLst/>
            <a:gdLst/>
            <a:ahLst/>
            <a:cxnLst/>
            <a:rect l="l" t="t" r="r" b="b"/>
            <a:pathLst>
              <a:path w="10692130" h="80009">
                <a:moveTo>
                  <a:pt x="0" y="79501"/>
                </a:moveTo>
                <a:lnTo>
                  <a:pt x="10692003" y="79501"/>
                </a:lnTo>
                <a:lnTo>
                  <a:pt x="10692003" y="0"/>
                </a:lnTo>
                <a:lnTo>
                  <a:pt x="0" y="0"/>
                </a:lnTo>
                <a:lnTo>
                  <a:pt x="0" y="795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9713808" y="6991667"/>
            <a:ext cx="977927" cy="388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6" y="7030702"/>
            <a:ext cx="10692130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1736" y="0"/>
                </a:lnTo>
              </a:path>
            </a:pathLst>
          </a:custGeom>
          <a:ln w="3175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0" y="7109993"/>
            <a:ext cx="10692130" cy="450215"/>
          </a:xfrm>
          <a:custGeom>
            <a:avLst/>
            <a:gdLst/>
            <a:ahLst/>
            <a:cxnLst/>
            <a:rect l="l" t="t" r="r" b="b"/>
            <a:pathLst>
              <a:path w="10692130" h="450215">
                <a:moveTo>
                  <a:pt x="0" y="450062"/>
                </a:moveTo>
                <a:lnTo>
                  <a:pt x="10692003" y="450062"/>
                </a:lnTo>
                <a:lnTo>
                  <a:pt x="10692003" y="0"/>
                </a:lnTo>
                <a:lnTo>
                  <a:pt x="0" y="0"/>
                </a:lnTo>
                <a:lnTo>
                  <a:pt x="0" y="450062"/>
                </a:lnTo>
                <a:close/>
              </a:path>
            </a:pathLst>
          </a:custGeom>
          <a:solidFill>
            <a:srgbClr val="F584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7890050" y="581474"/>
            <a:ext cx="94869" cy="9508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7937519" y="732066"/>
            <a:ext cx="0" cy="333375"/>
          </a:xfrm>
          <a:custGeom>
            <a:avLst/>
            <a:gdLst/>
            <a:ahLst/>
            <a:cxnLst/>
            <a:rect l="l" t="t" r="r" b="b"/>
            <a:pathLst>
              <a:path h="333375">
                <a:moveTo>
                  <a:pt x="0" y="0"/>
                </a:moveTo>
                <a:lnTo>
                  <a:pt x="0" y="333159"/>
                </a:lnTo>
              </a:path>
            </a:pathLst>
          </a:custGeom>
          <a:ln w="7458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9258268" y="577799"/>
            <a:ext cx="0" cy="483870"/>
          </a:xfrm>
          <a:custGeom>
            <a:avLst/>
            <a:gdLst/>
            <a:ahLst/>
            <a:cxnLst/>
            <a:rect l="l" t="t" r="r" b="b"/>
            <a:pathLst>
              <a:path h="483869">
                <a:moveTo>
                  <a:pt x="0" y="0"/>
                </a:moveTo>
                <a:lnTo>
                  <a:pt x="0" y="483857"/>
                </a:lnTo>
              </a:path>
            </a:pathLst>
          </a:custGeom>
          <a:ln w="744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8035272" y="714341"/>
            <a:ext cx="344805" cy="350520"/>
          </a:xfrm>
          <a:custGeom>
            <a:avLst/>
            <a:gdLst/>
            <a:ahLst/>
            <a:cxnLst/>
            <a:rect l="l" t="t" r="r" b="b"/>
            <a:pathLst>
              <a:path w="344804" h="350519">
                <a:moveTo>
                  <a:pt x="172224" y="0"/>
                </a:moveTo>
                <a:lnTo>
                  <a:pt x="126513" y="6196"/>
                </a:lnTo>
                <a:lnTo>
                  <a:pt x="85392" y="23679"/>
                </a:lnTo>
                <a:lnTo>
                  <a:pt x="50522" y="50790"/>
                </a:lnTo>
                <a:lnTo>
                  <a:pt x="23560" y="85870"/>
                </a:lnTo>
                <a:lnTo>
                  <a:pt x="6166" y="127261"/>
                </a:lnTo>
                <a:lnTo>
                  <a:pt x="0" y="173304"/>
                </a:lnTo>
                <a:lnTo>
                  <a:pt x="0" y="350138"/>
                </a:lnTo>
                <a:lnTo>
                  <a:pt x="76631" y="350138"/>
                </a:lnTo>
                <a:lnTo>
                  <a:pt x="76631" y="173304"/>
                </a:lnTo>
                <a:lnTo>
                  <a:pt x="84170" y="134856"/>
                </a:lnTo>
                <a:lnTo>
                  <a:pt x="104701" y="103430"/>
                </a:lnTo>
                <a:lnTo>
                  <a:pt x="135096" y="82226"/>
                </a:lnTo>
                <a:lnTo>
                  <a:pt x="172224" y="74447"/>
                </a:lnTo>
                <a:lnTo>
                  <a:pt x="312393" y="74447"/>
                </a:lnTo>
                <a:lnTo>
                  <a:pt x="294208" y="50790"/>
                </a:lnTo>
                <a:lnTo>
                  <a:pt x="259300" y="23679"/>
                </a:lnTo>
                <a:lnTo>
                  <a:pt x="218092" y="6196"/>
                </a:lnTo>
                <a:lnTo>
                  <a:pt x="172224" y="0"/>
                </a:lnTo>
                <a:close/>
              </a:path>
              <a:path w="344804" h="350519">
                <a:moveTo>
                  <a:pt x="312393" y="74447"/>
                </a:moveTo>
                <a:lnTo>
                  <a:pt x="172224" y="74447"/>
                </a:lnTo>
                <a:lnTo>
                  <a:pt x="209597" y="82226"/>
                </a:lnTo>
                <a:lnTo>
                  <a:pt x="240083" y="103430"/>
                </a:lnTo>
                <a:lnTo>
                  <a:pt x="260621" y="134856"/>
                </a:lnTo>
                <a:lnTo>
                  <a:pt x="268147" y="173304"/>
                </a:lnTo>
                <a:lnTo>
                  <a:pt x="268147" y="350138"/>
                </a:lnTo>
                <a:lnTo>
                  <a:pt x="344716" y="350138"/>
                </a:lnTo>
                <a:lnTo>
                  <a:pt x="344716" y="173304"/>
                </a:lnTo>
                <a:lnTo>
                  <a:pt x="338557" y="127261"/>
                </a:lnTo>
                <a:lnTo>
                  <a:pt x="321174" y="85870"/>
                </a:lnTo>
                <a:lnTo>
                  <a:pt x="312393" y="7444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9368035" y="731115"/>
            <a:ext cx="344805" cy="350520"/>
          </a:xfrm>
          <a:custGeom>
            <a:avLst/>
            <a:gdLst/>
            <a:ahLst/>
            <a:cxnLst/>
            <a:rect l="l" t="t" r="r" b="b"/>
            <a:pathLst>
              <a:path w="344804" h="350519">
                <a:moveTo>
                  <a:pt x="76492" y="0"/>
                </a:moveTo>
                <a:lnTo>
                  <a:pt x="0" y="0"/>
                </a:lnTo>
                <a:lnTo>
                  <a:pt x="0" y="176809"/>
                </a:lnTo>
                <a:lnTo>
                  <a:pt x="6169" y="222850"/>
                </a:lnTo>
                <a:lnTo>
                  <a:pt x="23573" y="264265"/>
                </a:lnTo>
                <a:lnTo>
                  <a:pt x="50555" y="299385"/>
                </a:lnTo>
                <a:lnTo>
                  <a:pt x="85460" y="326538"/>
                </a:lnTo>
                <a:lnTo>
                  <a:pt x="126632" y="344055"/>
                </a:lnTo>
                <a:lnTo>
                  <a:pt x="172415" y="350266"/>
                </a:lnTo>
                <a:lnTo>
                  <a:pt x="218153" y="344055"/>
                </a:lnTo>
                <a:lnTo>
                  <a:pt x="259284" y="326538"/>
                </a:lnTo>
                <a:lnTo>
                  <a:pt x="294152" y="299385"/>
                </a:lnTo>
                <a:lnTo>
                  <a:pt x="312346" y="275678"/>
                </a:lnTo>
                <a:lnTo>
                  <a:pt x="172415" y="275678"/>
                </a:lnTo>
                <a:lnTo>
                  <a:pt x="135144" y="267902"/>
                </a:lnTo>
                <a:lnTo>
                  <a:pt x="104646" y="246703"/>
                </a:lnTo>
                <a:lnTo>
                  <a:pt x="84052" y="215274"/>
                </a:lnTo>
                <a:lnTo>
                  <a:pt x="76492" y="176809"/>
                </a:lnTo>
                <a:lnTo>
                  <a:pt x="76492" y="0"/>
                </a:lnTo>
                <a:close/>
              </a:path>
              <a:path w="344804" h="350519">
                <a:moveTo>
                  <a:pt x="344652" y="0"/>
                </a:moveTo>
                <a:lnTo>
                  <a:pt x="268008" y="0"/>
                </a:lnTo>
                <a:lnTo>
                  <a:pt x="268008" y="176809"/>
                </a:lnTo>
                <a:lnTo>
                  <a:pt x="260485" y="215274"/>
                </a:lnTo>
                <a:lnTo>
                  <a:pt x="239980" y="246703"/>
                </a:lnTo>
                <a:lnTo>
                  <a:pt x="209591" y="267902"/>
                </a:lnTo>
                <a:lnTo>
                  <a:pt x="172415" y="275678"/>
                </a:lnTo>
                <a:lnTo>
                  <a:pt x="312346" y="275678"/>
                </a:lnTo>
                <a:lnTo>
                  <a:pt x="321105" y="264265"/>
                </a:lnTo>
                <a:lnTo>
                  <a:pt x="338490" y="222850"/>
                </a:lnTo>
                <a:lnTo>
                  <a:pt x="344652" y="176809"/>
                </a:lnTo>
                <a:lnTo>
                  <a:pt x="34465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8795398" y="714347"/>
            <a:ext cx="367030" cy="367030"/>
          </a:xfrm>
          <a:custGeom>
            <a:avLst/>
            <a:gdLst/>
            <a:ahLst/>
            <a:cxnLst/>
            <a:rect l="l" t="t" r="r" b="b"/>
            <a:pathLst>
              <a:path w="367029" h="367030">
                <a:moveTo>
                  <a:pt x="183375" y="0"/>
                </a:moveTo>
                <a:lnTo>
                  <a:pt x="134672" y="6558"/>
                </a:lnTo>
                <a:lnTo>
                  <a:pt x="90881" y="25064"/>
                </a:lnTo>
                <a:lnTo>
                  <a:pt x="53759" y="53760"/>
                </a:lnTo>
                <a:lnTo>
                  <a:pt x="25065" y="90890"/>
                </a:lnTo>
                <a:lnTo>
                  <a:pt x="6559" y="134697"/>
                </a:lnTo>
                <a:lnTo>
                  <a:pt x="0" y="183426"/>
                </a:lnTo>
                <a:lnTo>
                  <a:pt x="6559" y="232137"/>
                </a:lnTo>
                <a:lnTo>
                  <a:pt x="25065" y="275923"/>
                </a:lnTo>
                <a:lnTo>
                  <a:pt x="53759" y="313031"/>
                </a:lnTo>
                <a:lnTo>
                  <a:pt x="90881" y="341706"/>
                </a:lnTo>
                <a:lnTo>
                  <a:pt x="134672" y="360197"/>
                </a:lnTo>
                <a:lnTo>
                  <a:pt x="183375" y="366750"/>
                </a:lnTo>
                <a:lnTo>
                  <a:pt x="232089" y="360197"/>
                </a:lnTo>
                <a:lnTo>
                  <a:pt x="275883" y="341706"/>
                </a:lnTo>
                <a:lnTo>
                  <a:pt x="312999" y="313031"/>
                </a:lnTo>
                <a:lnTo>
                  <a:pt x="329002" y="292328"/>
                </a:lnTo>
                <a:lnTo>
                  <a:pt x="183375" y="292328"/>
                </a:lnTo>
                <a:lnTo>
                  <a:pt x="140994" y="283745"/>
                </a:lnTo>
                <a:lnTo>
                  <a:pt x="106364" y="260365"/>
                </a:lnTo>
                <a:lnTo>
                  <a:pt x="83003" y="225741"/>
                </a:lnTo>
                <a:lnTo>
                  <a:pt x="74434" y="183426"/>
                </a:lnTo>
                <a:lnTo>
                  <a:pt x="83003" y="141039"/>
                </a:lnTo>
                <a:lnTo>
                  <a:pt x="106364" y="106395"/>
                </a:lnTo>
                <a:lnTo>
                  <a:pt x="140994" y="83022"/>
                </a:lnTo>
                <a:lnTo>
                  <a:pt x="183375" y="74447"/>
                </a:lnTo>
                <a:lnTo>
                  <a:pt x="328980" y="74447"/>
                </a:lnTo>
                <a:lnTo>
                  <a:pt x="312999" y="53760"/>
                </a:lnTo>
                <a:lnTo>
                  <a:pt x="275883" y="25064"/>
                </a:lnTo>
                <a:lnTo>
                  <a:pt x="232089" y="6558"/>
                </a:lnTo>
                <a:lnTo>
                  <a:pt x="183375" y="0"/>
                </a:lnTo>
                <a:close/>
              </a:path>
              <a:path w="367029" h="367030">
                <a:moveTo>
                  <a:pt x="328980" y="74447"/>
                </a:moveTo>
                <a:lnTo>
                  <a:pt x="183375" y="74447"/>
                </a:lnTo>
                <a:lnTo>
                  <a:pt x="225769" y="83022"/>
                </a:lnTo>
                <a:lnTo>
                  <a:pt x="260416" y="106395"/>
                </a:lnTo>
                <a:lnTo>
                  <a:pt x="283791" y="141039"/>
                </a:lnTo>
                <a:lnTo>
                  <a:pt x="292366" y="183426"/>
                </a:lnTo>
                <a:lnTo>
                  <a:pt x="283791" y="225741"/>
                </a:lnTo>
                <a:lnTo>
                  <a:pt x="260416" y="260365"/>
                </a:lnTo>
                <a:lnTo>
                  <a:pt x="225769" y="283745"/>
                </a:lnTo>
                <a:lnTo>
                  <a:pt x="183375" y="292328"/>
                </a:lnTo>
                <a:lnTo>
                  <a:pt x="329002" y="292328"/>
                </a:lnTo>
                <a:lnTo>
                  <a:pt x="341684" y="275923"/>
                </a:lnTo>
                <a:lnTo>
                  <a:pt x="360181" y="232137"/>
                </a:lnTo>
                <a:lnTo>
                  <a:pt x="366737" y="183426"/>
                </a:lnTo>
                <a:lnTo>
                  <a:pt x="360181" y="134697"/>
                </a:lnTo>
                <a:lnTo>
                  <a:pt x="341684" y="90890"/>
                </a:lnTo>
                <a:lnTo>
                  <a:pt x="328980" y="7444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9750842" y="731108"/>
            <a:ext cx="374650" cy="334645"/>
          </a:xfrm>
          <a:custGeom>
            <a:avLst/>
            <a:gdLst/>
            <a:ahLst/>
            <a:cxnLst/>
            <a:rect l="l" t="t" r="r" b="b"/>
            <a:pathLst>
              <a:path w="374650" h="334644">
                <a:moveTo>
                  <a:pt x="93167" y="0"/>
                </a:moveTo>
                <a:lnTo>
                  <a:pt x="7023" y="0"/>
                </a:lnTo>
                <a:lnTo>
                  <a:pt x="144195" y="162725"/>
                </a:lnTo>
                <a:lnTo>
                  <a:pt x="0" y="334124"/>
                </a:lnTo>
                <a:lnTo>
                  <a:pt x="86029" y="334124"/>
                </a:lnTo>
                <a:lnTo>
                  <a:pt x="187083" y="213931"/>
                </a:lnTo>
                <a:lnTo>
                  <a:pt x="273388" y="213931"/>
                </a:lnTo>
                <a:lnTo>
                  <a:pt x="230339" y="162725"/>
                </a:lnTo>
                <a:lnTo>
                  <a:pt x="273433" y="111518"/>
                </a:lnTo>
                <a:lnTo>
                  <a:pt x="187083" y="111518"/>
                </a:lnTo>
                <a:lnTo>
                  <a:pt x="93167" y="0"/>
                </a:lnTo>
                <a:close/>
              </a:path>
              <a:path w="374650" h="334644">
                <a:moveTo>
                  <a:pt x="273388" y="213931"/>
                </a:moveTo>
                <a:lnTo>
                  <a:pt x="187083" y="213931"/>
                </a:lnTo>
                <a:lnTo>
                  <a:pt x="288213" y="334124"/>
                </a:lnTo>
                <a:lnTo>
                  <a:pt x="374434" y="334124"/>
                </a:lnTo>
                <a:lnTo>
                  <a:pt x="273388" y="213931"/>
                </a:lnTo>
                <a:close/>
              </a:path>
              <a:path w="374650" h="334644">
                <a:moveTo>
                  <a:pt x="367284" y="0"/>
                </a:moveTo>
                <a:lnTo>
                  <a:pt x="281139" y="0"/>
                </a:lnTo>
                <a:lnTo>
                  <a:pt x="187083" y="111518"/>
                </a:lnTo>
                <a:lnTo>
                  <a:pt x="273433" y="111518"/>
                </a:lnTo>
                <a:lnTo>
                  <a:pt x="36728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8399309" y="732066"/>
            <a:ext cx="381000" cy="333375"/>
          </a:xfrm>
          <a:custGeom>
            <a:avLst/>
            <a:gdLst/>
            <a:ahLst/>
            <a:cxnLst/>
            <a:rect l="l" t="t" r="r" b="b"/>
            <a:pathLst>
              <a:path w="381000" h="333375">
                <a:moveTo>
                  <a:pt x="80251" y="0"/>
                </a:moveTo>
                <a:lnTo>
                  <a:pt x="0" y="0"/>
                </a:lnTo>
                <a:lnTo>
                  <a:pt x="133375" y="333159"/>
                </a:lnTo>
                <a:lnTo>
                  <a:pt x="247700" y="333159"/>
                </a:lnTo>
                <a:lnTo>
                  <a:pt x="270775" y="275475"/>
                </a:lnTo>
                <a:lnTo>
                  <a:pt x="190474" y="275475"/>
                </a:lnTo>
                <a:lnTo>
                  <a:pt x="80251" y="0"/>
                </a:lnTo>
                <a:close/>
              </a:path>
              <a:path w="381000" h="333375">
                <a:moveTo>
                  <a:pt x="380974" y="0"/>
                </a:moveTo>
                <a:lnTo>
                  <a:pt x="300761" y="0"/>
                </a:lnTo>
                <a:lnTo>
                  <a:pt x="190474" y="275475"/>
                </a:lnTo>
                <a:lnTo>
                  <a:pt x="270775" y="275475"/>
                </a:lnTo>
                <a:lnTo>
                  <a:pt x="38097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F5841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692003" cy="71229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665971" y="0"/>
            <a:ext cx="8025764" cy="3559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13"/>
            <a:ext cx="2674287" cy="53388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665971" y="3551047"/>
            <a:ext cx="8025764" cy="35589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0" y="5330583"/>
            <a:ext cx="2674287" cy="17794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7890054" y="581474"/>
            <a:ext cx="94869" cy="950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7937519" y="732066"/>
            <a:ext cx="0" cy="333375"/>
          </a:xfrm>
          <a:custGeom>
            <a:avLst/>
            <a:gdLst/>
            <a:ahLst/>
            <a:cxnLst/>
            <a:rect l="l" t="t" r="r" b="b"/>
            <a:pathLst>
              <a:path h="333375">
                <a:moveTo>
                  <a:pt x="0" y="0"/>
                </a:moveTo>
                <a:lnTo>
                  <a:pt x="0" y="333159"/>
                </a:lnTo>
              </a:path>
            </a:pathLst>
          </a:custGeom>
          <a:ln w="7458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9258268" y="577799"/>
            <a:ext cx="0" cy="483870"/>
          </a:xfrm>
          <a:custGeom>
            <a:avLst/>
            <a:gdLst/>
            <a:ahLst/>
            <a:cxnLst/>
            <a:rect l="l" t="t" r="r" b="b"/>
            <a:pathLst>
              <a:path h="483869">
                <a:moveTo>
                  <a:pt x="0" y="0"/>
                </a:moveTo>
                <a:lnTo>
                  <a:pt x="0" y="483857"/>
                </a:lnTo>
              </a:path>
            </a:pathLst>
          </a:custGeom>
          <a:ln w="744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8035276" y="714339"/>
            <a:ext cx="344805" cy="350520"/>
          </a:xfrm>
          <a:custGeom>
            <a:avLst/>
            <a:gdLst/>
            <a:ahLst/>
            <a:cxnLst/>
            <a:rect l="l" t="t" r="r" b="b"/>
            <a:pathLst>
              <a:path w="344804" h="350519">
                <a:moveTo>
                  <a:pt x="172224" y="0"/>
                </a:moveTo>
                <a:lnTo>
                  <a:pt x="126513" y="6196"/>
                </a:lnTo>
                <a:lnTo>
                  <a:pt x="85392" y="23679"/>
                </a:lnTo>
                <a:lnTo>
                  <a:pt x="50522" y="50790"/>
                </a:lnTo>
                <a:lnTo>
                  <a:pt x="23560" y="85870"/>
                </a:lnTo>
                <a:lnTo>
                  <a:pt x="6166" y="127261"/>
                </a:lnTo>
                <a:lnTo>
                  <a:pt x="0" y="173304"/>
                </a:lnTo>
                <a:lnTo>
                  <a:pt x="0" y="350139"/>
                </a:lnTo>
                <a:lnTo>
                  <a:pt x="76631" y="350139"/>
                </a:lnTo>
                <a:lnTo>
                  <a:pt x="76631" y="173304"/>
                </a:lnTo>
                <a:lnTo>
                  <a:pt x="84170" y="134856"/>
                </a:lnTo>
                <a:lnTo>
                  <a:pt x="104701" y="103430"/>
                </a:lnTo>
                <a:lnTo>
                  <a:pt x="135096" y="82226"/>
                </a:lnTo>
                <a:lnTo>
                  <a:pt x="172224" y="74447"/>
                </a:lnTo>
                <a:lnTo>
                  <a:pt x="312393" y="74447"/>
                </a:lnTo>
                <a:lnTo>
                  <a:pt x="294208" y="50790"/>
                </a:lnTo>
                <a:lnTo>
                  <a:pt x="259300" y="23679"/>
                </a:lnTo>
                <a:lnTo>
                  <a:pt x="218092" y="6196"/>
                </a:lnTo>
                <a:lnTo>
                  <a:pt x="172224" y="0"/>
                </a:lnTo>
                <a:close/>
              </a:path>
              <a:path w="344804" h="350519">
                <a:moveTo>
                  <a:pt x="312393" y="74447"/>
                </a:moveTo>
                <a:lnTo>
                  <a:pt x="172224" y="74447"/>
                </a:lnTo>
                <a:lnTo>
                  <a:pt x="209597" y="82226"/>
                </a:lnTo>
                <a:lnTo>
                  <a:pt x="240083" y="103430"/>
                </a:lnTo>
                <a:lnTo>
                  <a:pt x="260621" y="134856"/>
                </a:lnTo>
                <a:lnTo>
                  <a:pt x="268147" y="173304"/>
                </a:lnTo>
                <a:lnTo>
                  <a:pt x="268147" y="350139"/>
                </a:lnTo>
                <a:lnTo>
                  <a:pt x="344716" y="350139"/>
                </a:lnTo>
                <a:lnTo>
                  <a:pt x="344716" y="173304"/>
                </a:lnTo>
                <a:lnTo>
                  <a:pt x="338557" y="127261"/>
                </a:lnTo>
                <a:lnTo>
                  <a:pt x="321174" y="85870"/>
                </a:lnTo>
                <a:lnTo>
                  <a:pt x="312393" y="7444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9368038" y="731115"/>
            <a:ext cx="344805" cy="350520"/>
          </a:xfrm>
          <a:custGeom>
            <a:avLst/>
            <a:gdLst/>
            <a:ahLst/>
            <a:cxnLst/>
            <a:rect l="l" t="t" r="r" b="b"/>
            <a:pathLst>
              <a:path w="344804" h="350519">
                <a:moveTo>
                  <a:pt x="76492" y="0"/>
                </a:moveTo>
                <a:lnTo>
                  <a:pt x="0" y="0"/>
                </a:lnTo>
                <a:lnTo>
                  <a:pt x="0" y="176809"/>
                </a:lnTo>
                <a:lnTo>
                  <a:pt x="6169" y="222850"/>
                </a:lnTo>
                <a:lnTo>
                  <a:pt x="23573" y="264265"/>
                </a:lnTo>
                <a:lnTo>
                  <a:pt x="50555" y="299385"/>
                </a:lnTo>
                <a:lnTo>
                  <a:pt x="85460" y="326538"/>
                </a:lnTo>
                <a:lnTo>
                  <a:pt x="126632" y="344055"/>
                </a:lnTo>
                <a:lnTo>
                  <a:pt x="172415" y="350266"/>
                </a:lnTo>
                <a:lnTo>
                  <a:pt x="218153" y="344055"/>
                </a:lnTo>
                <a:lnTo>
                  <a:pt x="259284" y="326538"/>
                </a:lnTo>
                <a:lnTo>
                  <a:pt x="294152" y="299385"/>
                </a:lnTo>
                <a:lnTo>
                  <a:pt x="312346" y="275678"/>
                </a:lnTo>
                <a:lnTo>
                  <a:pt x="172415" y="275678"/>
                </a:lnTo>
                <a:lnTo>
                  <a:pt x="135144" y="267902"/>
                </a:lnTo>
                <a:lnTo>
                  <a:pt x="104646" y="246703"/>
                </a:lnTo>
                <a:lnTo>
                  <a:pt x="84052" y="215274"/>
                </a:lnTo>
                <a:lnTo>
                  <a:pt x="76492" y="176809"/>
                </a:lnTo>
                <a:lnTo>
                  <a:pt x="76492" y="0"/>
                </a:lnTo>
                <a:close/>
              </a:path>
              <a:path w="344804" h="350519">
                <a:moveTo>
                  <a:pt x="344652" y="0"/>
                </a:moveTo>
                <a:lnTo>
                  <a:pt x="268008" y="0"/>
                </a:lnTo>
                <a:lnTo>
                  <a:pt x="268008" y="176809"/>
                </a:lnTo>
                <a:lnTo>
                  <a:pt x="260485" y="215274"/>
                </a:lnTo>
                <a:lnTo>
                  <a:pt x="239980" y="246703"/>
                </a:lnTo>
                <a:lnTo>
                  <a:pt x="209591" y="267902"/>
                </a:lnTo>
                <a:lnTo>
                  <a:pt x="172415" y="275678"/>
                </a:lnTo>
                <a:lnTo>
                  <a:pt x="312346" y="275678"/>
                </a:lnTo>
                <a:lnTo>
                  <a:pt x="321105" y="264265"/>
                </a:lnTo>
                <a:lnTo>
                  <a:pt x="338490" y="222850"/>
                </a:lnTo>
                <a:lnTo>
                  <a:pt x="344652" y="176809"/>
                </a:lnTo>
                <a:lnTo>
                  <a:pt x="34465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8795401" y="714347"/>
            <a:ext cx="367030" cy="367030"/>
          </a:xfrm>
          <a:custGeom>
            <a:avLst/>
            <a:gdLst/>
            <a:ahLst/>
            <a:cxnLst/>
            <a:rect l="l" t="t" r="r" b="b"/>
            <a:pathLst>
              <a:path w="367029" h="367030">
                <a:moveTo>
                  <a:pt x="183375" y="0"/>
                </a:moveTo>
                <a:lnTo>
                  <a:pt x="134672" y="6558"/>
                </a:lnTo>
                <a:lnTo>
                  <a:pt x="90881" y="25064"/>
                </a:lnTo>
                <a:lnTo>
                  <a:pt x="53759" y="53760"/>
                </a:lnTo>
                <a:lnTo>
                  <a:pt x="25065" y="90890"/>
                </a:lnTo>
                <a:lnTo>
                  <a:pt x="6559" y="134697"/>
                </a:lnTo>
                <a:lnTo>
                  <a:pt x="0" y="183426"/>
                </a:lnTo>
                <a:lnTo>
                  <a:pt x="6559" y="232137"/>
                </a:lnTo>
                <a:lnTo>
                  <a:pt x="25065" y="275923"/>
                </a:lnTo>
                <a:lnTo>
                  <a:pt x="53759" y="313031"/>
                </a:lnTo>
                <a:lnTo>
                  <a:pt x="90881" y="341706"/>
                </a:lnTo>
                <a:lnTo>
                  <a:pt x="134672" y="360197"/>
                </a:lnTo>
                <a:lnTo>
                  <a:pt x="183375" y="366750"/>
                </a:lnTo>
                <a:lnTo>
                  <a:pt x="232089" y="360197"/>
                </a:lnTo>
                <a:lnTo>
                  <a:pt x="275883" y="341706"/>
                </a:lnTo>
                <a:lnTo>
                  <a:pt x="312999" y="313031"/>
                </a:lnTo>
                <a:lnTo>
                  <a:pt x="329002" y="292328"/>
                </a:lnTo>
                <a:lnTo>
                  <a:pt x="183375" y="292328"/>
                </a:lnTo>
                <a:lnTo>
                  <a:pt x="140994" y="283745"/>
                </a:lnTo>
                <a:lnTo>
                  <a:pt x="106364" y="260365"/>
                </a:lnTo>
                <a:lnTo>
                  <a:pt x="83003" y="225741"/>
                </a:lnTo>
                <a:lnTo>
                  <a:pt x="74434" y="183426"/>
                </a:lnTo>
                <a:lnTo>
                  <a:pt x="83003" y="141039"/>
                </a:lnTo>
                <a:lnTo>
                  <a:pt x="106364" y="106395"/>
                </a:lnTo>
                <a:lnTo>
                  <a:pt x="140994" y="83022"/>
                </a:lnTo>
                <a:lnTo>
                  <a:pt x="183375" y="74447"/>
                </a:lnTo>
                <a:lnTo>
                  <a:pt x="328980" y="74447"/>
                </a:lnTo>
                <a:lnTo>
                  <a:pt x="312999" y="53760"/>
                </a:lnTo>
                <a:lnTo>
                  <a:pt x="275883" y="25064"/>
                </a:lnTo>
                <a:lnTo>
                  <a:pt x="232089" y="6558"/>
                </a:lnTo>
                <a:lnTo>
                  <a:pt x="183375" y="0"/>
                </a:lnTo>
                <a:close/>
              </a:path>
              <a:path w="367029" h="367030">
                <a:moveTo>
                  <a:pt x="328980" y="74447"/>
                </a:moveTo>
                <a:lnTo>
                  <a:pt x="183375" y="74447"/>
                </a:lnTo>
                <a:lnTo>
                  <a:pt x="225769" y="83022"/>
                </a:lnTo>
                <a:lnTo>
                  <a:pt x="260416" y="106395"/>
                </a:lnTo>
                <a:lnTo>
                  <a:pt x="283791" y="141039"/>
                </a:lnTo>
                <a:lnTo>
                  <a:pt x="292366" y="183426"/>
                </a:lnTo>
                <a:lnTo>
                  <a:pt x="283791" y="225741"/>
                </a:lnTo>
                <a:lnTo>
                  <a:pt x="260416" y="260365"/>
                </a:lnTo>
                <a:lnTo>
                  <a:pt x="225769" y="283745"/>
                </a:lnTo>
                <a:lnTo>
                  <a:pt x="183375" y="292328"/>
                </a:lnTo>
                <a:lnTo>
                  <a:pt x="329002" y="292328"/>
                </a:lnTo>
                <a:lnTo>
                  <a:pt x="341684" y="275923"/>
                </a:lnTo>
                <a:lnTo>
                  <a:pt x="360181" y="232137"/>
                </a:lnTo>
                <a:lnTo>
                  <a:pt x="366737" y="183426"/>
                </a:lnTo>
                <a:lnTo>
                  <a:pt x="360181" y="134697"/>
                </a:lnTo>
                <a:lnTo>
                  <a:pt x="341684" y="90890"/>
                </a:lnTo>
                <a:lnTo>
                  <a:pt x="328980" y="7444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9750845" y="731108"/>
            <a:ext cx="374650" cy="334645"/>
          </a:xfrm>
          <a:custGeom>
            <a:avLst/>
            <a:gdLst/>
            <a:ahLst/>
            <a:cxnLst/>
            <a:rect l="l" t="t" r="r" b="b"/>
            <a:pathLst>
              <a:path w="374650" h="334644">
                <a:moveTo>
                  <a:pt x="93167" y="0"/>
                </a:moveTo>
                <a:lnTo>
                  <a:pt x="7023" y="0"/>
                </a:lnTo>
                <a:lnTo>
                  <a:pt x="144195" y="162725"/>
                </a:lnTo>
                <a:lnTo>
                  <a:pt x="0" y="334124"/>
                </a:lnTo>
                <a:lnTo>
                  <a:pt x="86029" y="334124"/>
                </a:lnTo>
                <a:lnTo>
                  <a:pt x="187083" y="213931"/>
                </a:lnTo>
                <a:lnTo>
                  <a:pt x="273388" y="213931"/>
                </a:lnTo>
                <a:lnTo>
                  <a:pt x="230339" y="162725"/>
                </a:lnTo>
                <a:lnTo>
                  <a:pt x="273433" y="111518"/>
                </a:lnTo>
                <a:lnTo>
                  <a:pt x="187083" y="111518"/>
                </a:lnTo>
                <a:lnTo>
                  <a:pt x="93167" y="0"/>
                </a:lnTo>
                <a:close/>
              </a:path>
              <a:path w="374650" h="334644">
                <a:moveTo>
                  <a:pt x="273388" y="213931"/>
                </a:moveTo>
                <a:lnTo>
                  <a:pt x="187083" y="213931"/>
                </a:lnTo>
                <a:lnTo>
                  <a:pt x="288213" y="334124"/>
                </a:lnTo>
                <a:lnTo>
                  <a:pt x="374434" y="334124"/>
                </a:lnTo>
                <a:lnTo>
                  <a:pt x="273388" y="213931"/>
                </a:lnTo>
                <a:close/>
              </a:path>
              <a:path w="374650" h="334644">
                <a:moveTo>
                  <a:pt x="367283" y="0"/>
                </a:moveTo>
                <a:lnTo>
                  <a:pt x="281139" y="0"/>
                </a:lnTo>
                <a:lnTo>
                  <a:pt x="187083" y="111518"/>
                </a:lnTo>
                <a:lnTo>
                  <a:pt x="273433" y="111518"/>
                </a:lnTo>
                <a:lnTo>
                  <a:pt x="36728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8399311" y="732066"/>
            <a:ext cx="381000" cy="333375"/>
          </a:xfrm>
          <a:custGeom>
            <a:avLst/>
            <a:gdLst/>
            <a:ahLst/>
            <a:cxnLst/>
            <a:rect l="l" t="t" r="r" b="b"/>
            <a:pathLst>
              <a:path w="381000" h="333375">
                <a:moveTo>
                  <a:pt x="80251" y="0"/>
                </a:moveTo>
                <a:lnTo>
                  <a:pt x="0" y="0"/>
                </a:lnTo>
                <a:lnTo>
                  <a:pt x="133375" y="333159"/>
                </a:lnTo>
                <a:lnTo>
                  <a:pt x="247700" y="333159"/>
                </a:lnTo>
                <a:lnTo>
                  <a:pt x="270775" y="275475"/>
                </a:lnTo>
                <a:lnTo>
                  <a:pt x="190474" y="275475"/>
                </a:lnTo>
                <a:lnTo>
                  <a:pt x="80251" y="0"/>
                </a:lnTo>
                <a:close/>
              </a:path>
              <a:path w="381000" h="333375">
                <a:moveTo>
                  <a:pt x="380974" y="0"/>
                </a:moveTo>
                <a:lnTo>
                  <a:pt x="300761" y="0"/>
                </a:lnTo>
                <a:lnTo>
                  <a:pt x="190474" y="275475"/>
                </a:lnTo>
                <a:lnTo>
                  <a:pt x="270775" y="275475"/>
                </a:lnTo>
                <a:lnTo>
                  <a:pt x="38097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583794" y="579216"/>
            <a:ext cx="0" cy="1593215"/>
          </a:xfrm>
          <a:custGeom>
            <a:avLst/>
            <a:gdLst/>
            <a:ahLst/>
            <a:cxnLst/>
            <a:rect l="l" t="t" r="r" b="b"/>
            <a:pathLst>
              <a:path h="1593214">
                <a:moveTo>
                  <a:pt x="0" y="0"/>
                </a:moveTo>
                <a:lnTo>
                  <a:pt x="0" y="1592872"/>
                </a:lnTo>
              </a:path>
            </a:pathLst>
          </a:custGeom>
          <a:ln w="30226">
            <a:solidFill>
              <a:srgbClr val="F584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36197" y="687682"/>
            <a:ext cx="9221005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F5841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52389" y="3350991"/>
            <a:ext cx="6388620" cy="19259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4C4D4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12" Type="http://schemas.openxmlformats.org/officeDocument/2006/relationships/image" Target="../media/image2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3.jpeg"/><Relationship Id="rId7" Type="http://schemas.openxmlformats.org/officeDocument/2006/relationships/image" Target="../media/image10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4.png"/><Relationship Id="rId7" Type="http://schemas.openxmlformats.org/officeDocument/2006/relationships/image" Target="../media/image118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eg"/><Relationship Id="rId7" Type="http://schemas.openxmlformats.org/officeDocument/2006/relationships/image" Target="../media/image128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jpe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umasmeb.ru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jpeg"/><Relationship Id="rId18" Type="http://schemas.openxmlformats.org/officeDocument/2006/relationships/image" Target="../media/image27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12" Type="http://schemas.openxmlformats.org/officeDocument/2006/relationships/image" Target="../media/image43.jpeg"/><Relationship Id="rId17" Type="http://schemas.openxmlformats.org/officeDocument/2006/relationships/image" Target="../media/image48.jpe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jpeg"/><Relationship Id="rId7" Type="http://schemas.openxmlformats.org/officeDocument/2006/relationships/image" Target="../media/image53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52.png"/><Relationship Id="rId10" Type="http://schemas.openxmlformats.org/officeDocument/2006/relationships/image" Target="../media/image56.jpeg"/><Relationship Id="rId4" Type="http://schemas.openxmlformats.org/officeDocument/2006/relationships/image" Target="../media/image51.png"/><Relationship Id="rId9" Type="http://schemas.openxmlformats.org/officeDocument/2006/relationships/image" Target="../media/image5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5" Type="http://schemas.openxmlformats.org/officeDocument/2006/relationships/image" Target="../media/image27.pn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png"/><Relationship Id="rId14" Type="http://schemas.openxmlformats.org/officeDocument/2006/relationships/image" Target="../media/image6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350" y="6299225"/>
            <a:ext cx="450849" cy="12608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300" y="657225"/>
            <a:ext cx="1968001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41700" y="276225"/>
            <a:ext cx="7117019" cy="5268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object 6"/>
          <p:cNvSpPr txBox="1"/>
          <p:nvPr/>
        </p:nvSpPr>
        <p:spPr>
          <a:xfrm>
            <a:off x="155575" y="2409824"/>
            <a:ext cx="3133725" cy="309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4000" spc="-35" dirty="0" smtClean="0">
                <a:solidFill>
                  <a:srgbClr val="FFA500"/>
                </a:solidFill>
                <a:latin typeface="Arial"/>
                <a:cs typeface="Arial"/>
              </a:rPr>
              <a:t>Мебель для дома, офиса, отелей и специальных проектов</a:t>
            </a:r>
            <a:endParaRPr sz="4000" dirty="0">
              <a:solidFill>
                <a:srgbClr val="FFA500"/>
              </a:solidFill>
              <a:latin typeface="Arial"/>
              <a:cs typeface="Arial"/>
            </a:endParaRPr>
          </a:p>
        </p:txBody>
      </p:sp>
      <p:sp>
        <p:nvSpPr>
          <p:cNvPr id="1028" name="AutoShape 4" descr="https://defo.bitrix24.ru/bitrix/tools/disk/uf.php?attachedId=132642&amp;action=show&amp;ncc=1&amp;&amp;width=1024&amp;height=1024&amp;signature=f984700ac3f5800483e985b6c2d16028577fc383992c188af33fd0c0e7a8b50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7030491"/>
            <a:ext cx="10692130" cy="80010"/>
          </a:xfrm>
          <a:custGeom>
            <a:avLst/>
            <a:gdLst/>
            <a:ahLst/>
            <a:cxnLst/>
            <a:rect l="l" t="t" r="r" b="b"/>
            <a:pathLst>
              <a:path w="10692130" h="80009">
                <a:moveTo>
                  <a:pt x="0" y="79501"/>
                </a:moveTo>
                <a:lnTo>
                  <a:pt x="10692003" y="79501"/>
                </a:lnTo>
                <a:lnTo>
                  <a:pt x="10692003" y="0"/>
                </a:lnTo>
                <a:lnTo>
                  <a:pt x="0" y="0"/>
                </a:lnTo>
                <a:lnTo>
                  <a:pt x="0" y="79501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>
            <a:endParaRPr>
              <a:solidFill>
                <a:srgbClr val="FFA5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7109993"/>
            <a:ext cx="10692130" cy="450215"/>
          </a:xfrm>
          <a:custGeom>
            <a:avLst/>
            <a:gdLst/>
            <a:ahLst/>
            <a:cxnLst/>
            <a:rect l="l" t="t" r="r" b="b"/>
            <a:pathLst>
              <a:path w="10692130" h="450215">
                <a:moveTo>
                  <a:pt x="0" y="450062"/>
                </a:moveTo>
                <a:lnTo>
                  <a:pt x="10692003" y="450062"/>
                </a:lnTo>
                <a:lnTo>
                  <a:pt x="10692003" y="0"/>
                </a:lnTo>
                <a:lnTo>
                  <a:pt x="0" y="0"/>
                </a:lnTo>
                <a:lnTo>
                  <a:pt x="0" y="45006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36202" y="687682"/>
            <a:ext cx="636309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dirty="0">
                <a:solidFill>
                  <a:srgbClr val="FFA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ДЕТСКИЕ И </a:t>
            </a:r>
            <a:r>
              <a:rPr lang="ru-RU" sz="2800" dirty="0" smtClean="0">
                <a:solidFill>
                  <a:srgbClr val="FFA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МОЛОДЕЖНЫЕ</a:t>
            </a:r>
            <a:endParaRPr sz="4000" dirty="0">
              <a:solidFill>
                <a:srgbClr val="FFA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83791" y="579215"/>
            <a:ext cx="45719" cy="687610"/>
          </a:xfrm>
          <a:custGeom>
            <a:avLst/>
            <a:gdLst/>
            <a:ahLst/>
            <a:cxnLst/>
            <a:rect l="l" t="t" r="r" b="b"/>
            <a:pathLst>
              <a:path h="791210">
                <a:moveTo>
                  <a:pt x="0" y="0"/>
                </a:moveTo>
                <a:lnTo>
                  <a:pt x="0" y="790841"/>
                </a:lnTo>
              </a:path>
            </a:pathLst>
          </a:custGeom>
          <a:ln w="21297">
            <a:solidFill>
              <a:srgbClr val="FFA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29510" y="1350273"/>
            <a:ext cx="9542472" cy="356508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069464" marR="5080" indent="-2057400">
              <a:lnSpc>
                <a:spcPts val="2400"/>
              </a:lnSpc>
              <a:spcBef>
                <a:spcPts val="380"/>
              </a:spcBef>
            </a:pPr>
            <a:r>
              <a:rPr lang="ru-RU" b="1" dirty="0" smtClean="0"/>
              <a:t>Коллекции</a:t>
            </a:r>
            <a:r>
              <a:rPr lang="ru-RU" dirty="0" smtClean="0"/>
              <a:t>: </a:t>
            </a:r>
            <a:r>
              <a:rPr lang="ru-RU" dirty="0" err="1" smtClean="0"/>
              <a:t>Брауни</a:t>
            </a:r>
            <a:r>
              <a:rPr lang="ru-RU" dirty="0" smtClean="0"/>
              <a:t>, </a:t>
            </a:r>
            <a:r>
              <a:rPr lang="ru-RU" dirty="0" err="1" smtClean="0"/>
              <a:t>Адеми</a:t>
            </a:r>
            <a:r>
              <a:rPr lang="ru-RU" dirty="0" smtClean="0"/>
              <a:t>, </a:t>
            </a:r>
            <a:r>
              <a:rPr lang="ru-RU" dirty="0" err="1" smtClean="0"/>
              <a:t>Блэйк</a:t>
            </a:r>
            <a:r>
              <a:rPr lang="ru-RU" dirty="0" smtClean="0"/>
              <a:t>, Дюшес, Мегаполис, Солнечный город, Соня. 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375831" y="1727587"/>
            <a:ext cx="3135799" cy="24729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7031018"/>
            <a:ext cx="10692130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3175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483" y="1800225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931" y="4391025"/>
            <a:ext cx="317747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62031" y="4391025"/>
            <a:ext cx="3149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864" y="1800225"/>
            <a:ext cx="3200399" cy="2400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1241" y="4346459"/>
            <a:ext cx="3209021" cy="240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0430" y="352425"/>
            <a:ext cx="1968001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030491"/>
            <a:ext cx="10692130" cy="80010"/>
          </a:xfrm>
          <a:custGeom>
            <a:avLst/>
            <a:gdLst/>
            <a:ahLst/>
            <a:cxnLst/>
            <a:rect l="l" t="t" r="r" b="b"/>
            <a:pathLst>
              <a:path w="10692130" h="80009">
                <a:moveTo>
                  <a:pt x="0" y="79501"/>
                </a:moveTo>
                <a:lnTo>
                  <a:pt x="10692003" y="79501"/>
                </a:lnTo>
                <a:lnTo>
                  <a:pt x="10692003" y="0"/>
                </a:lnTo>
                <a:lnTo>
                  <a:pt x="0" y="0"/>
                </a:lnTo>
                <a:lnTo>
                  <a:pt x="0" y="79501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109993"/>
            <a:ext cx="10692130" cy="450215"/>
          </a:xfrm>
          <a:custGeom>
            <a:avLst/>
            <a:gdLst/>
            <a:ahLst/>
            <a:cxnLst/>
            <a:rect l="l" t="t" r="r" b="b"/>
            <a:pathLst>
              <a:path w="10692130" h="450215">
                <a:moveTo>
                  <a:pt x="0" y="450062"/>
                </a:moveTo>
                <a:lnTo>
                  <a:pt x="10692003" y="450062"/>
                </a:lnTo>
                <a:lnTo>
                  <a:pt x="10692003" y="0"/>
                </a:lnTo>
                <a:lnTo>
                  <a:pt x="0" y="0"/>
                </a:lnTo>
                <a:lnTo>
                  <a:pt x="0" y="45006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98500" y="687682"/>
            <a:ext cx="2819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000" spc="-5" dirty="0" smtClean="0">
                <a:solidFill>
                  <a:srgbClr val="FFA500"/>
                </a:solidFill>
                <a:latin typeface="Arial"/>
                <a:cs typeface="Arial"/>
              </a:rPr>
              <a:t>ГОСТИНЫЕ</a:t>
            </a:r>
            <a:endParaRPr sz="3000" dirty="0">
              <a:solidFill>
                <a:srgbClr val="FFA500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83791" y="579215"/>
            <a:ext cx="45719" cy="687610"/>
          </a:xfrm>
          <a:custGeom>
            <a:avLst/>
            <a:gdLst/>
            <a:ahLst/>
            <a:cxnLst/>
            <a:rect l="l" t="t" r="r" b="b"/>
            <a:pathLst>
              <a:path h="791210">
                <a:moveTo>
                  <a:pt x="0" y="0"/>
                </a:moveTo>
                <a:lnTo>
                  <a:pt x="0" y="790841"/>
                </a:lnTo>
              </a:path>
            </a:pathLst>
          </a:custGeom>
          <a:ln w="21297">
            <a:solidFill>
              <a:srgbClr val="FFA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79500" y="1763842"/>
            <a:ext cx="4000909" cy="2627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345803" y="4475701"/>
            <a:ext cx="3429897" cy="24738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09424" y="4467225"/>
            <a:ext cx="3970985" cy="2482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-262" y="7030704"/>
            <a:ext cx="10692130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3175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7"/>
          <p:cNvSpPr txBox="1"/>
          <p:nvPr/>
        </p:nvSpPr>
        <p:spPr>
          <a:xfrm>
            <a:off x="650243" y="1371762"/>
            <a:ext cx="5991857" cy="356508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069464" marR="5080" indent="-2057400">
              <a:lnSpc>
                <a:spcPts val="2400"/>
              </a:lnSpc>
              <a:spcBef>
                <a:spcPts val="380"/>
              </a:spcBef>
            </a:pPr>
            <a:r>
              <a:rPr lang="ru-RU" b="1" dirty="0" smtClean="0"/>
              <a:t>Коллекции</a:t>
            </a:r>
            <a:r>
              <a:rPr lang="ru-RU" dirty="0" smtClean="0"/>
              <a:t>: Мегаполис, Сан-Ремо, </a:t>
            </a:r>
            <a:r>
              <a:rPr lang="ru-RU" dirty="0" err="1" smtClean="0"/>
              <a:t>Адеми</a:t>
            </a:r>
            <a:r>
              <a:rPr lang="ru-RU" dirty="0" smtClean="0"/>
              <a:t>.</a:t>
            </a:r>
            <a:endParaRPr sz="2000" dirty="0">
              <a:latin typeface="Tahoma"/>
              <a:cs typeface="Tahoma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6700" y="1876425"/>
            <a:ext cx="3429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0430" y="352425"/>
            <a:ext cx="1968001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98500" y="687682"/>
            <a:ext cx="59963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 smtClean="0">
                <a:solidFill>
                  <a:srgbClr val="FFA500"/>
                </a:solidFill>
              </a:rPr>
              <a:t>МЕБЕЛЬ ДЛЯ РУКОВОДИТЕЛЯ</a:t>
            </a:r>
            <a:endParaRPr dirty="0">
              <a:solidFill>
                <a:srgbClr val="FFA500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3791" y="579216"/>
            <a:ext cx="45719" cy="791210"/>
          </a:xfrm>
          <a:custGeom>
            <a:avLst/>
            <a:gdLst/>
            <a:ahLst/>
            <a:cxnLst/>
            <a:rect l="l" t="t" r="r" b="b"/>
            <a:pathLst>
              <a:path h="791210">
                <a:moveTo>
                  <a:pt x="0" y="0"/>
                </a:moveTo>
                <a:lnTo>
                  <a:pt x="0" y="790841"/>
                </a:lnTo>
              </a:path>
            </a:pathLst>
          </a:custGeom>
          <a:ln w="21297">
            <a:solidFill>
              <a:srgbClr val="FFA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7030491"/>
            <a:ext cx="10692130" cy="80010"/>
          </a:xfrm>
          <a:custGeom>
            <a:avLst/>
            <a:gdLst/>
            <a:ahLst/>
            <a:cxnLst/>
            <a:rect l="l" t="t" r="r" b="b"/>
            <a:pathLst>
              <a:path w="10692130" h="80009">
                <a:moveTo>
                  <a:pt x="0" y="79501"/>
                </a:moveTo>
                <a:lnTo>
                  <a:pt x="10692003" y="79501"/>
                </a:lnTo>
                <a:lnTo>
                  <a:pt x="10692003" y="0"/>
                </a:lnTo>
                <a:lnTo>
                  <a:pt x="0" y="0"/>
                </a:lnTo>
                <a:lnTo>
                  <a:pt x="0" y="79501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7109993"/>
            <a:ext cx="10692130" cy="450215"/>
          </a:xfrm>
          <a:custGeom>
            <a:avLst/>
            <a:gdLst/>
            <a:ahLst/>
            <a:cxnLst/>
            <a:rect l="l" t="t" r="r" b="b"/>
            <a:pathLst>
              <a:path w="10692130" h="450215">
                <a:moveTo>
                  <a:pt x="0" y="0"/>
                </a:moveTo>
                <a:lnTo>
                  <a:pt x="10692003" y="0"/>
                </a:lnTo>
                <a:lnTo>
                  <a:pt x="10692003" y="450062"/>
                </a:lnTo>
                <a:lnTo>
                  <a:pt x="0" y="45006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Группа 1"/>
          <p:cNvGrpSpPr/>
          <p:nvPr/>
        </p:nvGrpSpPr>
        <p:grpSpPr>
          <a:xfrm>
            <a:off x="698500" y="1939828"/>
            <a:ext cx="3238185" cy="2315902"/>
            <a:chOff x="571093" y="2290965"/>
            <a:chExt cx="3135845" cy="2363077"/>
          </a:xfrm>
        </p:grpSpPr>
        <p:sp>
          <p:nvSpPr>
            <p:cNvPr id="16" name="object 16"/>
            <p:cNvSpPr/>
            <p:nvPr/>
          </p:nvSpPr>
          <p:spPr>
            <a:xfrm>
              <a:off x="571093" y="2290965"/>
              <a:ext cx="2689345" cy="78861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258286" y="2290978"/>
              <a:ext cx="448652" cy="19713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71093" y="3077426"/>
              <a:ext cx="2689345" cy="79027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71093" y="3865550"/>
              <a:ext cx="2689345" cy="78849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258286" y="4260139"/>
              <a:ext cx="448652" cy="39390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-261" y="7030706"/>
            <a:ext cx="10692130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3175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05209" y="4391025"/>
            <a:ext cx="3231476" cy="23605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-262" y="7030706"/>
            <a:ext cx="10692130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3175">
            <a:solidFill>
              <a:srgbClr val="AFB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206871" y="4391025"/>
            <a:ext cx="3110291" cy="23605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975100" y="1939840"/>
            <a:ext cx="3147358" cy="23158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7"/>
          <p:cNvSpPr txBox="1"/>
          <p:nvPr/>
        </p:nvSpPr>
        <p:spPr>
          <a:xfrm>
            <a:off x="562000" y="1419225"/>
            <a:ext cx="9755161" cy="356508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069464" marR="5080" indent="-2057400">
              <a:lnSpc>
                <a:spcPts val="2400"/>
              </a:lnSpc>
              <a:spcBef>
                <a:spcPts val="380"/>
              </a:spcBef>
            </a:pPr>
            <a:r>
              <a:rPr lang="ru-RU" b="1" dirty="0" smtClean="0"/>
              <a:t>Коллекции</a:t>
            </a:r>
            <a:r>
              <a:rPr lang="ru-RU" dirty="0" smtClean="0"/>
              <a:t>: Аккорд  Директор, Нортон, Оксфорд, Ричмонд, Смарт Директор, Танго Люкс, Вегас. </a:t>
            </a:r>
            <a:endParaRPr sz="2000" dirty="0">
              <a:latin typeface="Tahoma"/>
              <a:cs typeface="Tahom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96091" y="4391025"/>
            <a:ext cx="3147356" cy="2360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75501" y="1934251"/>
            <a:ext cx="3141662" cy="234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0430" y="352425"/>
            <a:ext cx="1968001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660003" y="687682"/>
            <a:ext cx="5296297" cy="471924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 marR="5080">
              <a:lnSpc>
                <a:spcPts val="2900"/>
              </a:lnSpc>
              <a:spcBef>
                <a:spcPts val="780"/>
              </a:spcBef>
            </a:pPr>
            <a:r>
              <a:rPr lang="ru-RU" sz="3000" dirty="0" smtClean="0">
                <a:solidFill>
                  <a:srgbClr val="FFA500"/>
                </a:solidFill>
                <a:latin typeface="Arial"/>
                <a:cs typeface="Arial"/>
              </a:rPr>
              <a:t>МЕБЕЛЬ ДЛЯ ПЕРСОНАЛА</a:t>
            </a:r>
            <a:endParaRPr sz="3000" dirty="0">
              <a:solidFill>
                <a:srgbClr val="FFA5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3792" y="579216"/>
            <a:ext cx="45719" cy="687609"/>
          </a:xfrm>
          <a:custGeom>
            <a:avLst/>
            <a:gdLst/>
            <a:ahLst/>
            <a:cxnLst/>
            <a:rect l="l" t="t" r="r" b="b"/>
            <a:pathLst>
              <a:path h="791210">
                <a:moveTo>
                  <a:pt x="0" y="0"/>
                </a:moveTo>
                <a:lnTo>
                  <a:pt x="0" y="790841"/>
                </a:lnTo>
              </a:path>
            </a:pathLst>
          </a:custGeom>
          <a:ln w="21297">
            <a:solidFill>
              <a:srgbClr val="FFA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7030491"/>
            <a:ext cx="10692130" cy="80010"/>
          </a:xfrm>
          <a:custGeom>
            <a:avLst/>
            <a:gdLst/>
            <a:ahLst/>
            <a:cxnLst/>
            <a:rect l="l" t="t" r="r" b="b"/>
            <a:pathLst>
              <a:path w="10692130" h="80009">
                <a:moveTo>
                  <a:pt x="0" y="79503"/>
                </a:moveTo>
                <a:lnTo>
                  <a:pt x="10692003" y="79503"/>
                </a:lnTo>
                <a:lnTo>
                  <a:pt x="10692003" y="0"/>
                </a:lnTo>
                <a:lnTo>
                  <a:pt x="0" y="0"/>
                </a:lnTo>
                <a:lnTo>
                  <a:pt x="0" y="79503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76152" y="4319107"/>
            <a:ext cx="3199348" cy="24108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-262" y="7030706"/>
            <a:ext cx="10692130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3175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7109994"/>
            <a:ext cx="10692130" cy="450215"/>
          </a:xfrm>
          <a:custGeom>
            <a:avLst/>
            <a:gdLst/>
            <a:ahLst/>
            <a:cxnLst/>
            <a:rect l="l" t="t" r="r" b="b"/>
            <a:pathLst>
              <a:path w="10692130" h="450215">
                <a:moveTo>
                  <a:pt x="0" y="0"/>
                </a:moveTo>
                <a:lnTo>
                  <a:pt x="10692003" y="0"/>
                </a:lnTo>
                <a:lnTo>
                  <a:pt x="10692003" y="450061"/>
                </a:lnTo>
                <a:lnTo>
                  <a:pt x="0" y="45006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7"/>
          <p:cNvSpPr txBox="1"/>
          <p:nvPr/>
        </p:nvSpPr>
        <p:spPr>
          <a:xfrm>
            <a:off x="681028" y="1343025"/>
            <a:ext cx="7561272" cy="356508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069464" marR="5080" indent="-2057400">
              <a:lnSpc>
                <a:spcPts val="2400"/>
              </a:lnSpc>
              <a:spcBef>
                <a:spcPts val="380"/>
              </a:spcBef>
            </a:pPr>
            <a:r>
              <a:rPr lang="ru-RU" b="1" dirty="0" smtClean="0"/>
              <a:t>Коллекции</a:t>
            </a:r>
            <a:r>
              <a:rPr lang="ru-RU" dirty="0" smtClean="0"/>
              <a:t>: Аккорд, </a:t>
            </a:r>
            <a:r>
              <a:rPr lang="ru-RU" dirty="0" err="1" smtClean="0"/>
              <a:t>Эрголайн</a:t>
            </a:r>
            <a:r>
              <a:rPr lang="ru-RU" dirty="0" smtClean="0"/>
              <a:t>, Смарт, Матрикс, </a:t>
            </a:r>
            <a:r>
              <a:rPr lang="ru-RU" dirty="0" err="1" smtClean="0"/>
              <a:t>Уно</a:t>
            </a:r>
            <a:r>
              <a:rPr lang="ru-RU" dirty="0" smtClean="0"/>
              <a:t>, </a:t>
            </a:r>
            <a:r>
              <a:rPr lang="ru-RU" dirty="0" err="1" smtClean="0"/>
              <a:t>Эрго</a:t>
            </a:r>
            <a:r>
              <a:rPr lang="ru-RU" dirty="0" smtClean="0"/>
              <a:t>, Ультра. 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681028" y="1778819"/>
            <a:ext cx="3135522" cy="24689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5"/>
          <p:cNvSpPr/>
          <p:nvPr/>
        </p:nvSpPr>
        <p:spPr>
          <a:xfrm>
            <a:off x="3901256" y="1771417"/>
            <a:ext cx="3203789" cy="24763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7591" y="4319107"/>
            <a:ext cx="3214509" cy="2410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1037" y="4314825"/>
            <a:ext cx="3220219" cy="2415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94189" y="1771416"/>
            <a:ext cx="3263656" cy="244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0430" y="352425"/>
            <a:ext cx="1968001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698500" y="687682"/>
            <a:ext cx="5296297" cy="471924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 marR="5080">
              <a:lnSpc>
                <a:spcPts val="2900"/>
              </a:lnSpc>
              <a:spcBef>
                <a:spcPts val="780"/>
              </a:spcBef>
            </a:pPr>
            <a:r>
              <a:rPr lang="ru-RU" sz="3000" dirty="0" smtClean="0">
                <a:solidFill>
                  <a:srgbClr val="FFA500"/>
                </a:solidFill>
                <a:latin typeface="Arial"/>
                <a:cs typeface="Arial"/>
              </a:rPr>
              <a:t>МЕБЕЛЬ ДЛЯ ПЕРСОНАЛА</a:t>
            </a:r>
            <a:endParaRPr sz="3000" dirty="0">
              <a:solidFill>
                <a:srgbClr val="FFA5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 flipH="1">
            <a:off x="538074" y="579216"/>
            <a:ext cx="45719" cy="687609"/>
          </a:xfrm>
          <a:custGeom>
            <a:avLst/>
            <a:gdLst/>
            <a:ahLst/>
            <a:cxnLst/>
            <a:rect l="l" t="t" r="r" b="b"/>
            <a:pathLst>
              <a:path h="791210">
                <a:moveTo>
                  <a:pt x="0" y="0"/>
                </a:moveTo>
                <a:lnTo>
                  <a:pt x="0" y="790841"/>
                </a:lnTo>
              </a:path>
            </a:pathLst>
          </a:custGeom>
          <a:ln w="21297">
            <a:solidFill>
              <a:srgbClr val="FFA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7030491"/>
            <a:ext cx="10692130" cy="80010"/>
          </a:xfrm>
          <a:custGeom>
            <a:avLst/>
            <a:gdLst/>
            <a:ahLst/>
            <a:cxnLst/>
            <a:rect l="l" t="t" r="r" b="b"/>
            <a:pathLst>
              <a:path w="10692130" h="80009">
                <a:moveTo>
                  <a:pt x="0" y="79503"/>
                </a:moveTo>
                <a:lnTo>
                  <a:pt x="10692003" y="79503"/>
                </a:lnTo>
                <a:lnTo>
                  <a:pt x="10692003" y="0"/>
                </a:lnTo>
                <a:lnTo>
                  <a:pt x="0" y="0"/>
                </a:lnTo>
                <a:lnTo>
                  <a:pt x="0" y="79503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-262" y="7030706"/>
            <a:ext cx="10692130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3175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7109994"/>
            <a:ext cx="10692130" cy="450215"/>
          </a:xfrm>
          <a:custGeom>
            <a:avLst/>
            <a:gdLst/>
            <a:ahLst/>
            <a:cxnLst/>
            <a:rect l="l" t="t" r="r" b="b"/>
            <a:pathLst>
              <a:path w="10692130" h="450215">
                <a:moveTo>
                  <a:pt x="0" y="0"/>
                </a:moveTo>
                <a:lnTo>
                  <a:pt x="10692003" y="0"/>
                </a:lnTo>
                <a:lnTo>
                  <a:pt x="10692003" y="450061"/>
                </a:lnTo>
                <a:lnTo>
                  <a:pt x="0" y="45006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251700" y="1867983"/>
            <a:ext cx="3276600" cy="2416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7"/>
          <p:cNvSpPr txBox="1"/>
          <p:nvPr/>
        </p:nvSpPr>
        <p:spPr>
          <a:xfrm>
            <a:off x="622300" y="1390556"/>
            <a:ext cx="9542472" cy="356508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069464" marR="5080" indent="-2057400">
              <a:lnSpc>
                <a:spcPts val="2400"/>
              </a:lnSpc>
              <a:spcBef>
                <a:spcPts val="380"/>
              </a:spcBef>
            </a:pPr>
            <a:r>
              <a:rPr lang="ru-RU" b="1" dirty="0" smtClean="0"/>
              <a:t>Коллекции</a:t>
            </a:r>
            <a:r>
              <a:rPr lang="ru-RU" dirty="0" smtClean="0"/>
              <a:t>: Аккорд, </a:t>
            </a:r>
            <a:r>
              <a:rPr lang="ru-RU" dirty="0" err="1" smtClean="0"/>
              <a:t>Эрголайн</a:t>
            </a:r>
            <a:r>
              <a:rPr lang="ru-RU" dirty="0" smtClean="0"/>
              <a:t>, Смарт, Матрикс, </a:t>
            </a:r>
            <a:r>
              <a:rPr lang="ru-RU" dirty="0" err="1" smtClean="0"/>
              <a:t>Уно</a:t>
            </a:r>
            <a:r>
              <a:rPr lang="ru-RU" dirty="0" smtClean="0"/>
              <a:t>, </a:t>
            </a:r>
            <a:r>
              <a:rPr lang="ru-RU" dirty="0" err="1" smtClean="0"/>
              <a:t>Эрго</a:t>
            </a:r>
            <a:r>
              <a:rPr lang="ru-RU" dirty="0" smtClean="0"/>
              <a:t>, Ультра. </a:t>
            </a:r>
            <a:endParaRPr sz="2000" dirty="0">
              <a:latin typeface="Tahoma"/>
              <a:cs typeface="Tahoma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816" y="1867983"/>
            <a:ext cx="3221365" cy="24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9272" y="1867983"/>
            <a:ext cx="3286228" cy="24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300" y="4314825"/>
            <a:ext cx="3221365" cy="24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51699" y="4314824"/>
            <a:ext cx="3294169" cy="240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98900" y="4314825"/>
            <a:ext cx="3276600" cy="240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0430" y="352425"/>
            <a:ext cx="1968001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65077" y="738859"/>
            <a:ext cx="6058297" cy="471924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 marR="5080">
              <a:lnSpc>
                <a:spcPts val="2900"/>
              </a:lnSpc>
              <a:spcBef>
                <a:spcPts val="780"/>
              </a:spcBef>
            </a:pPr>
            <a:r>
              <a:rPr lang="ru-RU" dirty="0" smtClean="0">
                <a:solidFill>
                  <a:srgbClr val="FFA500"/>
                </a:solidFill>
              </a:rPr>
              <a:t>МЕБЕЛЬ ДЛЯ ПЕРЕГОВОРНЫХ</a:t>
            </a:r>
            <a:endParaRPr spc="-5" dirty="0">
              <a:solidFill>
                <a:srgbClr val="FFA500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3791" y="579216"/>
            <a:ext cx="0" cy="791210"/>
          </a:xfrm>
          <a:custGeom>
            <a:avLst/>
            <a:gdLst/>
            <a:ahLst/>
            <a:cxnLst/>
            <a:rect l="l" t="t" r="r" b="b"/>
            <a:pathLst>
              <a:path h="791210">
                <a:moveTo>
                  <a:pt x="0" y="0"/>
                </a:moveTo>
                <a:lnTo>
                  <a:pt x="0" y="790841"/>
                </a:lnTo>
              </a:path>
            </a:pathLst>
          </a:custGeom>
          <a:ln w="21297">
            <a:solidFill>
              <a:srgbClr val="FFA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7030491"/>
            <a:ext cx="10692130" cy="80010"/>
          </a:xfrm>
          <a:custGeom>
            <a:avLst/>
            <a:gdLst/>
            <a:ahLst/>
            <a:cxnLst/>
            <a:rect l="l" t="t" r="r" b="b"/>
            <a:pathLst>
              <a:path w="10692130" h="80009">
                <a:moveTo>
                  <a:pt x="0" y="79503"/>
                </a:moveTo>
                <a:lnTo>
                  <a:pt x="10692003" y="79503"/>
                </a:lnTo>
                <a:lnTo>
                  <a:pt x="10692003" y="0"/>
                </a:lnTo>
                <a:lnTo>
                  <a:pt x="0" y="0"/>
                </a:lnTo>
                <a:lnTo>
                  <a:pt x="0" y="79503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99300" y="3960130"/>
            <a:ext cx="3211194" cy="27994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40617" y="3959963"/>
            <a:ext cx="3182483" cy="2806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1958" y="3959963"/>
            <a:ext cx="3136516" cy="2806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-262" y="7030706"/>
            <a:ext cx="10692130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3175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7109994"/>
            <a:ext cx="10692130" cy="450215"/>
          </a:xfrm>
          <a:custGeom>
            <a:avLst/>
            <a:gdLst/>
            <a:ahLst/>
            <a:cxnLst/>
            <a:rect l="l" t="t" r="r" b="b"/>
            <a:pathLst>
              <a:path w="10692130" h="450215">
                <a:moveTo>
                  <a:pt x="0" y="0"/>
                </a:moveTo>
                <a:lnTo>
                  <a:pt x="10692003" y="0"/>
                </a:lnTo>
                <a:lnTo>
                  <a:pt x="10692003" y="450061"/>
                </a:lnTo>
                <a:lnTo>
                  <a:pt x="0" y="45006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61277" y="1441311"/>
            <a:ext cx="3136746" cy="25052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40384" y="1441311"/>
            <a:ext cx="3182716" cy="25052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099300" y="1446627"/>
            <a:ext cx="3201080" cy="24999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0430" y="352425"/>
            <a:ext cx="1968001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627973" y="687467"/>
            <a:ext cx="25019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000" spc="-5" dirty="0" smtClean="0">
                <a:solidFill>
                  <a:srgbClr val="FFA500"/>
                </a:solidFill>
                <a:latin typeface="Arial"/>
                <a:cs typeface="Arial"/>
              </a:rPr>
              <a:t>ПРИЕМНЫЕ</a:t>
            </a:r>
            <a:endParaRPr sz="3000" dirty="0">
              <a:solidFill>
                <a:srgbClr val="FFA5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7030491"/>
            <a:ext cx="10692130" cy="80010"/>
          </a:xfrm>
          <a:custGeom>
            <a:avLst/>
            <a:gdLst/>
            <a:ahLst/>
            <a:cxnLst/>
            <a:rect l="l" t="t" r="r" b="b"/>
            <a:pathLst>
              <a:path w="10692130" h="80009">
                <a:moveTo>
                  <a:pt x="0" y="79503"/>
                </a:moveTo>
                <a:lnTo>
                  <a:pt x="10692003" y="79503"/>
                </a:lnTo>
                <a:lnTo>
                  <a:pt x="10692003" y="0"/>
                </a:lnTo>
                <a:lnTo>
                  <a:pt x="0" y="0"/>
                </a:lnTo>
                <a:lnTo>
                  <a:pt x="0" y="79503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35592" y="4467225"/>
            <a:ext cx="3958707" cy="2514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-262" y="7030706"/>
            <a:ext cx="10692130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3175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7109994"/>
            <a:ext cx="10692130" cy="450215"/>
          </a:xfrm>
          <a:custGeom>
            <a:avLst/>
            <a:gdLst/>
            <a:ahLst/>
            <a:cxnLst/>
            <a:rect l="l" t="t" r="r" b="b"/>
            <a:pathLst>
              <a:path w="10692130" h="450215">
                <a:moveTo>
                  <a:pt x="0" y="0"/>
                </a:moveTo>
                <a:lnTo>
                  <a:pt x="10692003" y="0"/>
                </a:lnTo>
                <a:lnTo>
                  <a:pt x="10692003" y="450061"/>
                </a:lnTo>
                <a:lnTo>
                  <a:pt x="0" y="45006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00710" y="504825"/>
            <a:ext cx="21590" cy="791210"/>
          </a:xfrm>
          <a:custGeom>
            <a:avLst/>
            <a:gdLst/>
            <a:ahLst/>
            <a:cxnLst/>
            <a:rect l="l" t="t" r="r" b="b"/>
            <a:pathLst>
              <a:path w="21590" h="791210">
                <a:moveTo>
                  <a:pt x="0" y="790841"/>
                </a:moveTo>
                <a:lnTo>
                  <a:pt x="21297" y="790841"/>
                </a:lnTo>
                <a:lnTo>
                  <a:pt x="21297" y="0"/>
                </a:lnTo>
                <a:lnTo>
                  <a:pt x="0" y="0"/>
                </a:lnTo>
                <a:lnTo>
                  <a:pt x="0" y="790841"/>
                </a:lnTo>
                <a:close/>
              </a:path>
            </a:pathLst>
          </a:custGeom>
          <a:solidFill>
            <a:srgbClr val="FFA500"/>
          </a:solidFill>
          <a:ln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31900" y="1827424"/>
            <a:ext cx="3962400" cy="26141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70500" y="1827424"/>
            <a:ext cx="3810000" cy="26141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270500" y="4466362"/>
            <a:ext cx="3810000" cy="25154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7"/>
          <p:cNvSpPr txBox="1"/>
          <p:nvPr/>
        </p:nvSpPr>
        <p:spPr>
          <a:xfrm>
            <a:off x="681028" y="1371693"/>
            <a:ext cx="8399472" cy="356508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069464" marR="5080" indent="-2057400">
              <a:lnSpc>
                <a:spcPts val="2400"/>
              </a:lnSpc>
              <a:spcBef>
                <a:spcPts val="380"/>
              </a:spcBef>
            </a:pPr>
            <a:r>
              <a:rPr lang="ru-RU" b="1" dirty="0" smtClean="0"/>
              <a:t>Коллекции</a:t>
            </a:r>
            <a:r>
              <a:rPr lang="ru-RU" dirty="0" smtClean="0"/>
              <a:t>: Аккорд , </a:t>
            </a:r>
            <a:r>
              <a:rPr lang="en-US" dirty="0" smtClean="0"/>
              <a:t> </a:t>
            </a:r>
            <a:r>
              <a:rPr lang="ru-RU" dirty="0" err="1" smtClean="0"/>
              <a:t>Эрго</a:t>
            </a:r>
            <a:r>
              <a:rPr lang="ru-RU" dirty="0" smtClean="0"/>
              <a:t>, Смарт.</a:t>
            </a:r>
            <a:endParaRPr sz="2000" dirty="0">
              <a:latin typeface="Tahoma"/>
              <a:cs typeface="Tahoma"/>
            </a:endParaRPr>
          </a:p>
        </p:txBody>
      </p:sp>
      <p:pic>
        <p:nvPicPr>
          <p:cNvPr id="30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0430" y="352425"/>
            <a:ext cx="1968001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698500" y="708025"/>
            <a:ext cx="47682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000" dirty="0" smtClean="0">
                <a:solidFill>
                  <a:srgbClr val="FFA500"/>
                </a:solidFill>
                <a:latin typeface="Arial"/>
                <a:cs typeface="Arial"/>
              </a:rPr>
              <a:t>МЕБЕЛЬ ДЛЯ ГОСТИНИЦ</a:t>
            </a:r>
            <a:endParaRPr sz="3000" dirty="0">
              <a:solidFill>
                <a:srgbClr val="FFA5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3792" y="579216"/>
            <a:ext cx="0" cy="791210"/>
          </a:xfrm>
          <a:custGeom>
            <a:avLst/>
            <a:gdLst/>
            <a:ahLst/>
            <a:cxnLst/>
            <a:rect l="l" t="t" r="r" b="b"/>
            <a:pathLst>
              <a:path h="791210">
                <a:moveTo>
                  <a:pt x="0" y="0"/>
                </a:moveTo>
                <a:lnTo>
                  <a:pt x="0" y="790841"/>
                </a:lnTo>
              </a:path>
            </a:pathLst>
          </a:custGeom>
          <a:ln w="21297">
            <a:solidFill>
              <a:srgbClr val="FFA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7500" y="1844827"/>
            <a:ext cx="3340633" cy="25459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76764" y="1846224"/>
            <a:ext cx="3340633" cy="25459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035267" y="1843811"/>
            <a:ext cx="3340633" cy="25459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7030491"/>
            <a:ext cx="10692130" cy="80010"/>
          </a:xfrm>
          <a:custGeom>
            <a:avLst/>
            <a:gdLst/>
            <a:ahLst/>
            <a:cxnLst/>
            <a:rect l="l" t="t" r="r" b="b"/>
            <a:pathLst>
              <a:path w="10692130" h="80009">
                <a:moveTo>
                  <a:pt x="0" y="79503"/>
                </a:moveTo>
                <a:lnTo>
                  <a:pt x="10692003" y="79503"/>
                </a:lnTo>
                <a:lnTo>
                  <a:pt x="10692003" y="0"/>
                </a:lnTo>
                <a:lnTo>
                  <a:pt x="0" y="0"/>
                </a:lnTo>
                <a:lnTo>
                  <a:pt x="0" y="79503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7109994"/>
            <a:ext cx="10692130" cy="450215"/>
          </a:xfrm>
          <a:custGeom>
            <a:avLst/>
            <a:gdLst/>
            <a:ahLst/>
            <a:cxnLst/>
            <a:rect l="l" t="t" r="r" b="b"/>
            <a:pathLst>
              <a:path w="10692130" h="450215">
                <a:moveTo>
                  <a:pt x="0" y="0"/>
                </a:moveTo>
                <a:lnTo>
                  <a:pt x="10692003" y="0"/>
                </a:lnTo>
                <a:lnTo>
                  <a:pt x="10692003" y="450061"/>
                </a:lnTo>
                <a:lnTo>
                  <a:pt x="0" y="45006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774275" y="7030911"/>
            <a:ext cx="3143440" cy="23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17500" y="4427531"/>
            <a:ext cx="3348737" cy="24018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917732" y="7030706"/>
            <a:ext cx="3774440" cy="0"/>
          </a:xfrm>
          <a:custGeom>
            <a:avLst/>
            <a:gdLst/>
            <a:ahLst/>
            <a:cxnLst/>
            <a:rect l="l" t="t" r="r" b="b"/>
            <a:pathLst>
              <a:path w="3774440">
                <a:moveTo>
                  <a:pt x="0" y="0"/>
                </a:moveTo>
                <a:lnTo>
                  <a:pt x="3774008" y="0"/>
                </a:lnTo>
              </a:path>
            </a:pathLst>
          </a:custGeom>
          <a:ln w="3175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-262" y="7030706"/>
            <a:ext cx="3775075" cy="0"/>
          </a:xfrm>
          <a:custGeom>
            <a:avLst/>
            <a:gdLst/>
            <a:ahLst/>
            <a:cxnLst/>
            <a:rect l="l" t="t" r="r" b="b"/>
            <a:pathLst>
              <a:path w="3775075">
                <a:moveTo>
                  <a:pt x="0" y="0"/>
                </a:moveTo>
                <a:lnTo>
                  <a:pt x="3774541" y="0"/>
                </a:lnTo>
              </a:path>
            </a:pathLst>
          </a:custGeom>
          <a:ln w="3175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680612" y="4432512"/>
            <a:ext cx="3348737" cy="23969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7"/>
          <p:cNvSpPr txBox="1"/>
          <p:nvPr/>
        </p:nvSpPr>
        <p:spPr>
          <a:xfrm>
            <a:off x="667158" y="1372611"/>
            <a:ext cx="6350239" cy="356508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069464" marR="5080" indent="-2057400">
              <a:lnSpc>
                <a:spcPts val="2400"/>
              </a:lnSpc>
              <a:spcBef>
                <a:spcPts val="380"/>
              </a:spcBef>
            </a:pPr>
            <a:r>
              <a:rPr lang="ru-RU" b="1" dirty="0" smtClean="0"/>
              <a:t>Коллекции</a:t>
            </a:r>
            <a:r>
              <a:rPr lang="ru-RU" dirty="0" smtClean="0"/>
              <a:t>: Капри, Леона, Марика, Меридиан. 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25" name="object 13"/>
          <p:cNvSpPr/>
          <p:nvPr/>
        </p:nvSpPr>
        <p:spPr>
          <a:xfrm>
            <a:off x="7047660" y="4432512"/>
            <a:ext cx="3328240" cy="239691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0430" y="352425"/>
            <a:ext cx="1968001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720240" y="737576"/>
            <a:ext cx="6820297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000" dirty="0" smtClean="0">
                <a:solidFill>
                  <a:srgbClr val="FFA500"/>
                </a:solidFill>
                <a:latin typeface="Arial"/>
                <a:cs typeface="Arial"/>
              </a:rPr>
              <a:t>СПЕЦИАЛЬНЫЕ ПРОЕКТЫ</a:t>
            </a:r>
            <a:endParaRPr sz="3000" dirty="0">
              <a:solidFill>
                <a:srgbClr val="FFA5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3792" y="579216"/>
            <a:ext cx="0" cy="791210"/>
          </a:xfrm>
          <a:custGeom>
            <a:avLst/>
            <a:gdLst/>
            <a:ahLst/>
            <a:cxnLst/>
            <a:rect l="l" t="t" r="r" b="b"/>
            <a:pathLst>
              <a:path h="791210">
                <a:moveTo>
                  <a:pt x="0" y="0"/>
                </a:moveTo>
                <a:lnTo>
                  <a:pt x="0" y="790841"/>
                </a:lnTo>
              </a:path>
            </a:pathLst>
          </a:custGeom>
          <a:ln w="21297">
            <a:solidFill>
              <a:srgbClr val="FFA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7030491"/>
            <a:ext cx="10692130" cy="80010"/>
          </a:xfrm>
          <a:custGeom>
            <a:avLst/>
            <a:gdLst/>
            <a:ahLst/>
            <a:cxnLst/>
            <a:rect l="l" t="t" r="r" b="b"/>
            <a:pathLst>
              <a:path w="10692130" h="80009">
                <a:moveTo>
                  <a:pt x="0" y="79503"/>
                </a:moveTo>
                <a:lnTo>
                  <a:pt x="10692003" y="79503"/>
                </a:lnTo>
                <a:lnTo>
                  <a:pt x="10692003" y="0"/>
                </a:lnTo>
                <a:lnTo>
                  <a:pt x="0" y="0"/>
                </a:lnTo>
                <a:lnTo>
                  <a:pt x="0" y="79503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7109994"/>
            <a:ext cx="10692130" cy="450215"/>
          </a:xfrm>
          <a:custGeom>
            <a:avLst/>
            <a:gdLst/>
            <a:ahLst/>
            <a:cxnLst/>
            <a:rect l="l" t="t" r="r" b="b"/>
            <a:pathLst>
              <a:path w="10692130" h="450215">
                <a:moveTo>
                  <a:pt x="0" y="0"/>
                </a:moveTo>
                <a:lnTo>
                  <a:pt x="10692003" y="0"/>
                </a:lnTo>
                <a:lnTo>
                  <a:pt x="10692003" y="450061"/>
                </a:lnTo>
                <a:lnTo>
                  <a:pt x="0" y="45006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774275" y="7030911"/>
            <a:ext cx="3143440" cy="23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917732" y="7030706"/>
            <a:ext cx="3774440" cy="0"/>
          </a:xfrm>
          <a:custGeom>
            <a:avLst/>
            <a:gdLst/>
            <a:ahLst/>
            <a:cxnLst/>
            <a:rect l="l" t="t" r="r" b="b"/>
            <a:pathLst>
              <a:path w="3774440">
                <a:moveTo>
                  <a:pt x="0" y="0"/>
                </a:moveTo>
                <a:lnTo>
                  <a:pt x="3774008" y="0"/>
                </a:lnTo>
              </a:path>
            </a:pathLst>
          </a:custGeom>
          <a:ln w="3175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-262" y="7030706"/>
            <a:ext cx="3775075" cy="0"/>
          </a:xfrm>
          <a:custGeom>
            <a:avLst/>
            <a:gdLst/>
            <a:ahLst/>
            <a:cxnLst/>
            <a:rect l="l" t="t" r="r" b="b"/>
            <a:pathLst>
              <a:path w="3775075">
                <a:moveTo>
                  <a:pt x="0" y="0"/>
                </a:moveTo>
                <a:lnTo>
                  <a:pt x="3774541" y="0"/>
                </a:lnTo>
              </a:path>
            </a:pathLst>
          </a:custGeom>
          <a:ln w="3175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"/>
          <p:cNvSpPr/>
          <p:nvPr/>
        </p:nvSpPr>
        <p:spPr>
          <a:xfrm>
            <a:off x="5263828" y="1370426"/>
            <a:ext cx="4197672" cy="27362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4"/>
          <p:cNvSpPr/>
          <p:nvPr/>
        </p:nvSpPr>
        <p:spPr>
          <a:xfrm>
            <a:off x="1101241" y="1371212"/>
            <a:ext cx="4105611" cy="27354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"/>
          <p:cNvSpPr/>
          <p:nvPr/>
        </p:nvSpPr>
        <p:spPr>
          <a:xfrm>
            <a:off x="1090988" y="4162424"/>
            <a:ext cx="4103312" cy="28194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"/>
          <p:cNvSpPr/>
          <p:nvPr/>
        </p:nvSpPr>
        <p:spPr>
          <a:xfrm>
            <a:off x="5289812" y="4162425"/>
            <a:ext cx="4171688" cy="2819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0430" y="352425"/>
            <a:ext cx="1968001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7610" y="705509"/>
            <a:ext cx="485769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dirty="0"/>
              <a:t>Мы будем рады видеть вас</a:t>
            </a:r>
            <a:br>
              <a:rPr lang="ru-RU" sz="2400" dirty="0"/>
            </a:br>
            <a:r>
              <a:rPr lang="ru-RU" sz="2400" dirty="0"/>
              <a:t>в </a:t>
            </a:r>
            <a:r>
              <a:rPr lang="ru-RU" sz="2400" dirty="0" smtClean="0"/>
              <a:t>числе </a:t>
            </a:r>
            <a:r>
              <a:rPr lang="ru-RU" sz="2400" dirty="0"/>
              <a:t>клиентов </a:t>
            </a:r>
            <a:r>
              <a:rPr lang="ru-RU" sz="2400" dirty="0" smtClean="0"/>
              <a:t>и надеемся </a:t>
            </a:r>
            <a:r>
              <a:rPr lang="ru-RU" sz="2400" dirty="0"/>
              <a:t>на </a:t>
            </a:r>
            <a:r>
              <a:rPr lang="ru-RU" sz="2400" dirty="0" smtClean="0"/>
              <a:t>взаимовыгодное сотрудничество!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3651" y="6687762"/>
            <a:ext cx="133959" cy="126644"/>
          </a:xfrm>
          <a:prstGeom prst="rect">
            <a:avLst/>
          </a:prstGeom>
          <a:solidFill>
            <a:srgbClr val="FFA500"/>
          </a:solidFill>
          <a:ln>
            <a:solidFill>
              <a:srgbClr val="FFA50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FFA5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7030491"/>
            <a:ext cx="10692130" cy="80010"/>
          </a:xfrm>
          <a:custGeom>
            <a:avLst/>
            <a:gdLst/>
            <a:ahLst/>
            <a:cxnLst/>
            <a:rect l="l" t="t" r="r" b="b"/>
            <a:pathLst>
              <a:path w="10692130" h="80009">
                <a:moveTo>
                  <a:pt x="0" y="79501"/>
                </a:moveTo>
                <a:lnTo>
                  <a:pt x="10692003" y="79501"/>
                </a:lnTo>
                <a:lnTo>
                  <a:pt x="10692003" y="0"/>
                </a:lnTo>
                <a:lnTo>
                  <a:pt x="0" y="0"/>
                </a:lnTo>
                <a:lnTo>
                  <a:pt x="0" y="79501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7109993"/>
            <a:ext cx="10692130" cy="450215"/>
          </a:xfrm>
          <a:custGeom>
            <a:avLst/>
            <a:gdLst/>
            <a:ahLst/>
            <a:cxnLst/>
            <a:rect l="l" t="t" r="r" b="b"/>
            <a:pathLst>
              <a:path w="10692130" h="450215">
                <a:moveTo>
                  <a:pt x="0" y="0"/>
                </a:moveTo>
                <a:lnTo>
                  <a:pt x="10692003" y="0"/>
                </a:lnTo>
                <a:lnTo>
                  <a:pt x="10692003" y="450062"/>
                </a:lnTo>
                <a:lnTo>
                  <a:pt x="0" y="45006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36050" y="2486025"/>
            <a:ext cx="5525050" cy="2629566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r>
              <a:rPr lang="ru-RU" sz="1400" b="1" dirty="0" smtClean="0">
                <a:solidFill>
                  <a:srgbClr val="FFA500"/>
                </a:solidFill>
              </a:rPr>
              <a:t>Ваш персональный специалист </a:t>
            </a:r>
            <a:r>
              <a:rPr lang="ru-RU" sz="1400" b="1" dirty="0" smtClean="0">
                <a:solidFill>
                  <a:srgbClr val="FFA500"/>
                </a:solidFill>
              </a:rPr>
              <a:t>«ЮМАС»</a:t>
            </a:r>
            <a:endParaRPr lang="ru-RU" sz="1400" b="1" dirty="0" smtClean="0">
              <a:solidFill>
                <a:srgbClr val="FFA500"/>
              </a:solidFill>
            </a:endParaRPr>
          </a:p>
          <a:p>
            <a:r>
              <a:rPr lang="ru-RU" sz="1400" b="1" dirty="0" err="1"/>
              <a:t>Казаров</a:t>
            </a:r>
            <a:r>
              <a:rPr lang="ru-RU" sz="1400" b="1" dirty="0"/>
              <a:t> Арсен </a:t>
            </a:r>
            <a:r>
              <a:rPr lang="ru-RU" sz="1400" dirty="0"/>
              <a:t>-</a:t>
            </a:r>
          </a:p>
          <a:p>
            <a:r>
              <a:rPr lang="ru-RU" sz="1400" dirty="0"/>
              <a:t>главный специалист по работе </a:t>
            </a:r>
          </a:p>
          <a:p>
            <a:r>
              <a:rPr lang="ru-RU" sz="1400" dirty="0"/>
              <a:t>с государственными заказчиками,</a:t>
            </a:r>
          </a:p>
          <a:p>
            <a:r>
              <a:rPr lang="ru-RU" sz="1400" dirty="0"/>
              <a:t>350080, Краснодарский край, г. Краснодар, </a:t>
            </a:r>
            <a:endParaRPr lang="ru-RU" sz="1400" dirty="0" smtClean="0"/>
          </a:p>
          <a:p>
            <a:r>
              <a:rPr lang="ru-RU" sz="1400" dirty="0" smtClean="0"/>
              <a:t>ул</a:t>
            </a:r>
            <a:r>
              <a:rPr lang="ru-RU" sz="1400" dirty="0"/>
              <a:t>. им. </a:t>
            </a:r>
            <a:r>
              <a:rPr lang="ru-RU" sz="1400" dirty="0" err="1"/>
              <a:t>Демуса</a:t>
            </a:r>
            <a:r>
              <a:rPr lang="ru-RU" sz="1400" dirty="0"/>
              <a:t> М.Н., д. 6, оф. 5</a:t>
            </a:r>
            <a:r>
              <a:rPr lang="ru-RU" sz="1400" dirty="0"/>
              <a:t> </a:t>
            </a:r>
          </a:p>
          <a:p>
            <a:r>
              <a:rPr lang="ru-RU" sz="1400" b="1" dirty="0"/>
              <a:t>+7(988)526-28-28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b="1" dirty="0"/>
              <a:t>+</a:t>
            </a:r>
            <a:r>
              <a:rPr lang="ru-RU" sz="1400" b="1" dirty="0" smtClean="0"/>
              <a:t>7(918)167-36-00</a:t>
            </a:r>
            <a:endParaRPr lang="ru-RU" sz="1400" dirty="0"/>
          </a:p>
          <a:p>
            <a:pPr lvl="0"/>
            <a:r>
              <a:rPr lang="en-US" sz="1400" dirty="0" smtClean="0"/>
              <a:t>abk@umasmeb.ru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en-US" sz="1400" dirty="0">
                <a:solidFill>
                  <a:prstClr val="black"/>
                </a:solidFill>
                <a:hlinkClick r:id="rId2"/>
              </a:rPr>
              <a:t>umasmeb.ru</a:t>
            </a:r>
            <a:endParaRPr lang="ru-RU" sz="1400" dirty="0">
              <a:solidFill>
                <a:prstClr val="black"/>
              </a:solidFill>
            </a:endParaRPr>
          </a:p>
          <a:p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>  </a:t>
            </a:r>
            <a:endParaRPr lang="ru-RU" sz="1400" dirty="0"/>
          </a:p>
        </p:txBody>
      </p:sp>
      <p:sp>
        <p:nvSpPr>
          <p:cNvPr id="9" name="object 9"/>
          <p:cNvSpPr txBox="1"/>
          <p:nvPr/>
        </p:nvSpPr>
        <p:spPr>
          <a:xfrm>
            <a:off x="837492" y="6612802"/>
            <a:ext cx="367100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1600" b="1" dirty="0" smtClean="0">
                <a:solidFill>
                  <a:srgbClr val="FFA500"/>
                </a:solidFill>
              </a:rPr>
              <a:t>ОТ ИДЕИ ДО ВОПЛОЩЕНИЯ</a:t>
            </a:r>
            <a:endParaRPr lang="ru-RU" sz="1600" b="1" dirty="0">
              <a:solidFill>
                <a:srgbClr val="FFA500"/>
              </a:solidFill>
            </a:endParaRPr>
          </a:p>
        </p:txBody>
      </p:sp>
      <p:sp>
        <p:nvSpPr>
          <p:cNvPr id="16" name="object 11"/>
          <p:cNvSpPr/>
          <p:nvPr/>
        </p:nvSpPr>
        <p:spPr>
          <a:xfrm>
            <a:off x="583791" y="579215"/>
            <a:ext cx="45719" cy="1373409"/>
          </a:xfrm>
          <a:custGeom>
            <a:avLst/>
            <a:gdLst/>
            <a:ahLst/>
            <a:cxnLst/>
            <a:rect l="l" t="t" r="r" b="b"/>
            <a:pathLst>
              <a:path h="791210">
                <a:moveTo>
                  <a:pt x="0" y="0"/>
                </a:moveTo>
                <a:lnTo>
                  <a:pt x="0" y="790841"/>
                </a:lnTo>
              </a:path>
            </a:pathLst>
          </a:custGeom>
          <a:ln w="21297">
            <a:solidFill>
              <a:srgbClr val="FFA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0430" y="352425"/>
            <a:ext cx="1968001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krasnodar4\Desktop\Студия 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91" y="4848225"/>
            <a:ext cx="1443657" cy="177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0003" y="687682"/>
            <a:ext cx="6820297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000" dirty="0" smtClean="0">
                <a:solidFill>
                  <a:srgbClr val="FFA500"/>
                </a:solidFill>
                <a:latin typeface="Arial"/>
                <a:cs typeface="Arial"/>
              </a:rPr>
              <a:t>ГРУППА КОМПАНИЙ «ЮМАС»-</a:t>
            </a:r>
            <a:endParaRPr lang="ru-RU" sz="3000" dirty="0" smtClean="0">
              <a:solidFill>
                <a:srgbClr val="FFA50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000" dirty="0" smtClean="0">
                <a:solidFill>
                  <a:srgbClr val="FFA500"/>
                </a:solidFill>
                <a:latin typeface="Arial"/>
                <a:cs typeface="Arial"/>
              </a:rPr>
              <a:t>ПРОИЗВОДИТЕЛЬ</a:t>
            </a:r>
            <a:endParaRPr sz="3000" dirty="0">
              <a:solidFill>
                <a:srgbClr val="FFA5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7808" y="1800225"/>
            <a:ext cx="9233292" cy="10356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dirty="0" smtClean="0">
                <a:cs typeface="Arial" panose="020B0604020202020204" pitchFamily="34" charset="0"/>
              </a:rPr>
              <a:t>2 </a:t>
            </a:r>
            <a:r>
              <a:rPr lang="ru-RU" dirty="0" smtClean="0">
                <a:cs typeface="Arial" panose="020B0604020202020204" pitchFamily="34" charset="0"/>
              </a:rPr>
              <a:t>мебельные фабрики в </a:t>
            </a:r>
            <a:r>
              <a:rPr lang="ru-RU" dirty="0" smtClean="0">
                <a:cs typeface="Arial" panose="020B0604020202020204" pitchFamily="34" charset="0"/>
              </a:rPr>
              <a:t>России.</a:t>
            </a:r>
            <a:endParaRPr lang="ru-RU" dirty="0">
              <a:cs typeface="Arial" panose="020B0604020202020204" pitchFamily="34" charset="0"/>
            </a:endParaRPr>
          </a:p>
          <a:p>
            <a:pPr marR="508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dirty="0" smtClean="0">
                <a:cs typeface="Arial" panose="020B0604020202020204" pitchFamily="34" charset="0"/>
              </a:rPr>
              <a:t>Производство кресел и стульев в России и Китае.</a:t>
            </a:r>
            <a:r>
              <a:rPr lang="ru-RU" dirty="0">
                <a:cs typeface="Arial" panose="020B0604020202020204" pitchFamily="34" charset="0"/>
              </a:rPr>
              <a:t/>
            </a:r>
            <a:br>
              <a:rPr lang="ru-RU" dirty="0">
                <a:cs typeface="Arial" panose="020B0604020202020204" pitchFamily="34" charset="0"/>
              </a:rPr>
            </a:br>
            <a:r>
              <a:rPr lang="ru-RU" dirty="0" smtClean="0">
                <a:cs typeface="Arial" panose="020B0604020202020204" pitchFamily="34" charset="0"/>
              </a:rPr>
              <a:t>Эксклюзивный представитель итальянских фабрик.</a:t>
            </a:r>
            <a:endParaRPr dirty="0">
              <a:cs typeface="Arial" panose="020B0604020202020204" pitchFamily="34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7019" y="7023100"/>
            <a:ext cx="9541395" cy="177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2300" y="1952625"/>
            <a:ext cx="94868" cy="95084"/>
          </a:xfrm>
          <a:prstGeom prst="rect">
            <a:avLst/>
          </a:prstGeom>
          <a:solidFill>
            <a:srgbClr val="FFA500"/>
          </a:solidFill>
          <a:ln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2300" y="2302940"/>
            <a:ext cx="94868" cy="95084"/>
          </a:xfrm>
          <a:prstGeom prst="rect">
            <a:avLst/>
          </a:prstGeom>
          <a:solidFill>
            <a:srgbClr val="FFA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9510" y="2630119"/>
            <a:ext cx="94868" cy="95084"/>
          </a:xfrm>
          <a:prstGeom prst="rect">
            <a:avLst/>
          </a:prstGeom>
          <a:solidFill>
            <a:srgbClr val="FFA500"/>
          </a:solidFill>
        </p:spPr>
        <p:txBody>
          <a:bodyPr wrap="square" lIns="0" tIns="0" rIns="0" bIns="0" rtlCol="0"/>
          <a:lstStyle/>
          <a:p>
            <a:endParaRPr>
              <a:solidFill>
                <a:srgbClr val="FFA500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83791" y="579216"/>
            <a:ext cx="45719" cy="1221009"/>
          </a:xfrm>
          <a:custGeom>
            <a:avLst/>
            <a:gdLst/>
            <a:ahLst/>
            <a:cxnLst/>
            <a:rect l="l" t="t" r="r" b="b"/>
            <a:pathLst>
              <a:path h="1144905">
                <a:moveTo>
                  <a:pt x="0" y="0"/>
                </a:moveTo>
                <a:lnTo>
                  <a:pt x="0" y="1144803"/>
                </a:lnTo>
              </a:path>
            </a:pathLst>
          </a:custGeom>
          <a:ln w="21297">
            <a:solidFill>
              <a:srgbClr val="FFA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7024052"/>
            <a:ext cx="10692130" cy="82550"/>
          </a:xfrm>
          <a:custGeom>
            <a:avLst/>
            <a:gdLst/>
            <a:ahLst/>
            <a:cxnLst/>
            <a:rect l="l" t="t" r="r" b="b"/>
            <a:pathLst>
              <a:path w="10692130" h="82550">
                <a:moveTo>
                  <a:pt x="0" y="82550"/>
                </a:moveTo>
                <a:lnTo>
                  <a:pt x="10692003" y="82550"/>
                </a:lnTo>
                <a:lnTo>
                  <a:pt x="10692003" y="0"/>
                </a:lnTo>
                <a:lnTo>
                  <a:pt x="0" y="0"/>
                </a:lnTo>
                <a:lnTo>
                  <a:pt x="0" y="8255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7106602"/>
            <a:ext cx="10692130" cy="454025"/>
          </a:xfrm>
          <a:custGeom>
            <a:avLst/>
            <a:gdLst/>
            <a:ahLst/>
            <a:cxnLst/>
            <a:rect l="l" t="t" r="r" b="b"/>
            <a:pathLst>
              <a:path w="10692130" h="454025">
                <a:moveTo>
                  <a:pt x="0" y="453453"/>
                </a:moveTo>
                <a:lnTo>
                  <a:pt x="0" y="0"/>
                </a:lnTo>
                <a:lnTo>
                  <a:pt x="10692003" y="0"/>
                </a:lnTo>
                <a:lnTo>
                  <a:pt x="10692003" y="453453"/>
                </a:lnTo>
                <a:lnTo>
                  <a:pt x="0" y="4534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87019" y="3031135"/>
            <a:ext cx="9541395" cy="39506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0430" y="352425"/>
            <a:ext cx="1968001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55900" y="3492122"/>
            <a:ext cx="5013351" cy="3413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9996" y="687682"/>
            <a:ext cx="400090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 smtClean="0">
                <a:solidFill>
                  <a:srgbClr val="FFA500"/>
                </a:solidFill>
              </a:rPr>
              <a:t>ПОЧЕМУ </a:t>
            </a:r>
            <a:r>
              <a:rPr lang="ru-RU" dirty="0" smtClean="0">
                <a:solidFill>
                  <a:srgbClr val="FFA500"/>
                </a:solidFill>
              </a:rPr>
              <a:t>«ЮМАС»:</a:t>
            </a:r>
            <a:endParaRPr dirty="0">
              <a:solidFill>
                <a:srgbClr val="FFA500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 flipH="1">
            <a:off x="469900" y="579216"/>
            <a:ext cx="113892" cy="763809"/>
          </a:xfrm>
          <a:custGeom>
            <a:avLst/>
            <a:gdLst/>
            <a:ahLst/>
            <a:cxnLst/>
            <a:rect l="l" t="t" r="r" b="b"/>
            <a:pathLst>
              <a:path h="791210">
                <a:moveTo>
                  <a:pt x="0" y="0"/>
                </a:moveTo>
                <a:lnTo>
                  <a:pt x="0" y="790841"/>
                </a:lnTo>
              </a:path>
            </a:pathLst>
          </a:custGeom>
          <a:ln w="21297">
            <a:solidFill>
              <a:srgbClr val="FFA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2300" y="1647825"/>
            <a:ext cx="94868" cy="95084"/>
          </a:xfrm>
          <a:prstGeom prst="rect">
            <a:avLst/>
          </a:prstGeom>
          <a:solidFill>
            <a:srgbClr val="FFA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2300" y="1952625"/>
            <a:ext cx="94868" cy="95084"/>
          </a:xfrm>
          <a:prstGeom prst="rect">
            <a:avLst/>
          </a:prstGeom>
          <a:solidFill>
            <a:srgbClr val="FFA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2300" y="2257425"/>
            <a:ext cx="94868" cy="95084"/>
          </a:xfrm>
          <a:prstGeom prst="rect">
            <a:avLst/>
          </a:prstGeom>
          <a:solidFill>
            <a:srgbClr val="FFA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2300" y="2562225"/>
            <a:ext cx="94868" cy="95084"/>
          </a:xfrm>
          <a:prstGeom prst="rect">
            <a:avLst/>
          </a:prstGeom>
          <a:solidFill>
            <a:srgbClr val="FFA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2300" y="2867025"/>
            <a:ext cx="94868" cy="95084"/>
          </a:xfrm>
          <a:prstGeom prst="rect">
            <a:avLst/>
          </a:prstGeom>
          <a:solidFill>
            <a:srgbClr val="FFA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7024052"/>
            <a:ext cx="10692130" cy="82550"/>
          </a:xfrm>
          <a:custGeom>
            <a:avLst/>
            <a:gdLst/>
            <a:ahLst/>
            <a:cxnLst/>
            <a:rect l="l" t="t" r="r" b="b"/>
            <a:pathLst>
              <a:path w="10692130" h="82550">
                <a:moveTo>
                  <a:pt x="0" y="82537"/>
                </a:moveTo>
                <a:lnTo>
                  <a:pt x="10692003" y="82537"/>
                </a:lnTo>
                <a:lnTo>
                  <a:pt x="10692003" y="0"/>
                </a:lnTo>
                <a:lnTo>
                  <a:pt x="0" y="0"/>
                </a:lnTo>
                <a:lnTo>
                  <a:pt x="0" y="82537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7106590"/>
            <a:ext cx="10692130" cy="454025"/>
          </a:xfrm>
          <a:custGeom>
            <a:avLst/>
            <a:gdLst/>
            <a:ahLst/>
            <a:cxnLst/>
            <a:rect l="l" t="t" r="r" b="b"/>
            <a:pathLst>
              <a:path w="10692130" h="454025">
                <a:moveTo>
                  <a:pt x="0" y="453466"/>
                </a:moveTo>
                <a:lnTo>
                  <a:pt x="0" y="0"/>
                </a:lnTo>
                <a:lnTo>
                  <a:pt x="10692003" y="0"/>
                </a:lnTo>
                <a:lnTo>
                  <a:pt x="10692003" y="453466"/>
                </a:lnTo>
                <a:lnTo>
                  <a:pt x="0" y="45346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Прямоугольник 20"/>
          <p:cNvSpPr/>
          <p:nvPr/>
        </p:nvSpPr>
        <p:spPr>
          <a:xfrm>
            <a:off x="850900" y="1571625"/>
            <a:ext cx="9525000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/>
              <a:t>Более 25 лет специализации на офисной и домашней мебели.</a:t>
            </a:r>
          </a:p>
          <a:p>
            <a:pPr lvl="0"/>
            <a:r>
              <a:rPr lang="ru-RU" dirty="0" smtClean="0"/>
              <a:t>Прямые поставки от производства и гарантия лучших цен без посредников. </a:t>
            </a:r>
          </a:p>
          <a:p>
            <a:pPr lvl="0"/>
            <a:r>
              <a:rPr lang="ru-RU" dirty="0" smtClean="0"/>
              <a:t>Широкий логистический комплекс </a:t>
            </a:r>
            <a:r>
              <a:rPr lang="ru-RU" dirty="0" smtClean="0"/>
              <a:t>(5 </a:t>
            </a:r>
            <a:r>
              <a:rPr lang="ru-RU" dirty="0" smtClean="0"/>
              <a:t>000 м</a:t>
            </a:r>
            <a:r>
              <a:rPr lang="ru-RU" b="1" baseline="30000" dirty="0" smtClean="0"/>
              <a:t>2</a:t>
            </a:r>
            <a:r>
              <a:rPr lang="ru-RU" b="1" dirty="0" smtClean="0"/>
              <a:t> </a:t>
            </a:r>
            <a:r>
              <a:rPr lang="ru-RU" dirty="0" smtClean="0"/>
              <a:t>) - 80% складской запас.</a:t>
            </a:r>
          </a:p>
          <a:p>
            <a:pPr lvl="0"/>
            <a:r>
              <a:rPr lang="ru-RU" dirty="0" smtClean="0"/>
              <a:t>Бесплатный 2</a:t>
            </a:r>
            <a:r>
              <a:rPr lang="en-US" dirty="0" smtClean="0"/>
              <a:t>D</a:t>
            </a:r>
            <a:r>
              <a:rPr lang="ru-RU" dirty="0" smtClean="0"/>
              <a:t>, 3</a:t>
            </a:r>
            <a:r>
              <a:rPr lang="en-US" dirty="0" smtClean="0"/>
              <a:t>D</a:t>
            </a:r>
            <a:r>
              <a:rPr lang="ru-RU" dirty="0" smtClean="0"/>
              <a:t> дизайн-проект и тест-драйв мебели</a:t>
            </a:r>
            <a:r>
              <a:rPr lang="en-US" dirty="0" smtClean="0"/>
              <a:t>. </a:t>
            </a:r>
            <a:endParaRPr lang="ru-RU" dirty="0" smtClean="0"/>
          </a:p>
          <a:p>
            <a:pPr>
              <a:lnSpc>
                <a:spcPct val="130000"/>
              </a:lnSpc>
            </a:pPr>
            <a:r>
              <a:rPr lang="ru-RU" dirty="0" smtClean="0">
                <a:cs typeface="Arial" panose="020B0604020202020204" pitchFamily="34" charset="0"/>
              </a:rPr>
              <a:t>Ориентация </a:t>
            </a:r>
            <a:r>
              <a:rPr lang="ru-RU" dirty="0">
                <a:cs typeface="Arial" panose="020B0604020202020204" pitchFamily="34" charset="0"/>
              </a:rPr>
              <a:t>персонала на бескомпромиссно высокий уровень </a:t>
            </a:r>
            <a:r>
              <a:rPr lang="ru-RU" dirty="0" smtClean="0">
                <a:cs typeface="Arial" panose="020B0604020202020204" pitchFamily="34" charset="0"/>
              </a:rPr>
              <a:t>качества продукции </a:t>
            </a:r>
            <a:r>
              <a:rPr lang="ru-RU" dirty="0">
                <a:cs typeface="Arial" panose="020B0604020202020204" pitchFamily="34" charset="0"/>
              </a:rPr>
              <a:t>и обслуживания наших клиентов.</a:t>
            </a:r>
          </a:p>
        </p:txBody>
      </p:sp>
      <p:pic>
        <p:nvPicPr>
          <p:cNvPr id="22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0430" y="352425"/>
            <a:ext cx="1968001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61" y="3552825"/>
            <a:ext cx="6851939" cy="31242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0003" y="687682"/>
            <a:ext cx="538226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solidFill>
                  <a:srgbClr val="FFA500"/>
                </a:solidFill>
              </a:rPr>
              <a:t>БРЕНД </a:t>
            </a:r>
            <a:r>
              <a:rPr lang="ru-RU" dirty="0" smtClean="0">
                <a:solidFill>
                  <a:srgbClr val="FFA500"/>
                </a:solidFill>
              </a:rPr>
              <a:t>«ЮМАС» </a:t>
            </a:r>
            <a:r>
              <a:rPr lang="ru-RU" dirty="0" smtClean="0">
                <a:solidFill>
                  <a:srgbClr val="FFA500"/>
                </a:solidFill>
              </a:rPr>
              <a:t>СЕГОДНЯ</a:t>
            </a:r>
            <a:r>
              <a:rPr lang="de-DE" dirty="0"/>
              <a:t/>
            </a:r>
            <a:br>
              <a:rPr lang="de-DE" dirty="0"/>
            </a:br>
            <a:endParaRPr spc="-60" dirty="0"/>
          </a:p>
        </p:txBody>
      </p:sp>
      <p:sp>
        <p:nvSpPr>
          <p:cNvPr id="12" name="object 12"/>
          <p:cNvSpPr/>
          <p:nvPr/>
        </p:nvSpPr>
        <p:spPr>
          <a:xfrm>
            <a:off x="583791" y="579216"/>
            <a:ext cx="0" cy="791210"/>
          </a:xfrm>
          <a:custGeom>
            <a:avLst/>
            <a:gdLst/>
            <a:ahLst/>
            <a:cxnLst/>
            <a:rect l="l" t="t" r="r" b="b"/>
            <a:pathLst>
              <a:path h="791210">
                <a:moveTo>
                  <a:pt x="0" y="0"/>
                </a:moveTo>
                <a:lnTo>
                  <a:pt x="0" y="790841"/>
                </a:lnTo>
              </a:path>
            </a:pathLst>
          </a:custGeom>
          <a:ln w="21297">
            <a:solidFill>
              <a:srgbClr val="FFA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3439" y="1756266"/>
            <a:ext cx="94868" cy="95084"/>
          </a:xfrm>
          <a:prstGeom prst="rect">
            <a:avLst/>
          </a:prstGeom>
          <a:solidFill>
            <a:srgbClr val="FFA500"/>
          </a:solidFill>
          <a:ln>
            <a:noFill/>
          </a:ln>
        </p:spPr>
        <p:txBody>
          <a:bodyPr wrap="square" lIns="0" tIns="0" rIns="0" bIns="0" rtlCol="0"/>
          <a:lstStyle/>
          <a:p>
            <a:endParaRPr>
              <a:solidFill>
                <a:srgbClr val="FFA500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60073" y="2105516"/>
            <a:ext cx="94868" cy="95084"/>
          </a:xfrm>
          <a:prstGeom prst="rect">
            <a:avLst/>
          </a:prstGeom>
          <a:solidFill>
            <a:srgbClr val="FFA500"/>
          </a:solidFill>
          <a:ln>
            <a:noFill/>
          </a:ln>
        </p:spPr>
        <p:txBody>
          <a:bodyPr wrap="square" lIns="0" tIns="0" rIns="0" bIns="0" rtlCol="0"/>
          <a:lstStyle/>
          <a:p>
            <a:endParaRPr>
              <a:solidFill>
                <a:srgbClr val="FFA500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63439" y="2486516"/>
            <a:ext cx="94868" cy="95084"/>
          </a:xfrm>
          <a:prstGeom prst="rect">
            <a:avLst/>
          </a:prstGeom>
          <a:solidFill>
            <a:srgbClr val="FFA500"/>
          </a:solidFill>
          <a:ln>
            <a:noFill/>
          </a:ln>
        </p:spPr>
        <p:txBody>
          <a:bodyPr wrap="square" lIns="0" tIns="0" rIns="0" bIns="0" rtlCol="0"/>
          <a:lstStyle/>
          <a:p>
            <a:endParaRPr>
              <a:solidFill>
                <a:srgbClr val="FFA500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60072" y="2870373"/>
            <a:ext cx="94868" cy="95084"/>
          </a:xfrm>
          <a:prstGeom prst="rect">
            <a:avLst/>
          </a:prstGeom>
          <a:solidFill>
            <a:srgbClr val="FFA500"/>
          </a:solidFill>
          <a:ln>
            <a:noFill/>
          </a:ln>
        </p:spPr>
        <p:txBody>
          <a:bodyPr wrap="square" lIns="0" tIns="0" rIns="0" bIns="0" rtlCol="0"/>
          <a:lstStyle/>
          <a:p>
            <a:endParaRPr>
              <a:solidFill>
                <a:srgbClr val="FFA500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60072" y="3217505"/>
            <a:ext cx="94868" cy="95084"/>
          </a:xfrm>
          <a:prstGeom prst="rect">
            <a:avLst/>
          </a:prstGeom>
          <a:solidFill>
            <a:srgbClr val="FFA500"/>
          </a:solidFill>
          <a:ln>
            <a:noFill/>
          </a:ln>
        </p:spPr>
        <p:txBody>
          <a:bodyPr wrap="square" lIns="0" tIns="0" rIns="0" bIns="0" rtlCol="0"/>
          <a:lstStyle/>
          <a:p>
            <a:endParaRPr>
              <a:solidFill>
                <a:srgbClr val="FFA500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7024052"/>
            <a:ext cx="10692130" cy="82550"/>
          </a:xfrm>
          <a:custGeom>
            <a:avLst/>
            <a:gdLst/>
            <a:ahLst/>
            <a:cxnLst/>
            <a:rect l="l" t="t" r="r" b="b"/>
            <a:pathLst>
              <a:path w="10692130" h="82550">
                <a:moveTo>
                  <a:pt x="0" y="82537"/>
                </a:moveTo>
                <a:lnTo>
                  <a:pt x="10692003" y="82537"/>
                </a:lnTo>
                <a:lnTo>
                  <a:pt x="10692003" y="0"/>
                </a:lnTo>
                <a:lnTo>
                  <a:pt x="0" y="0"/>
                </a:lnTo>
                <a:lnTo>
                  <a:pt x="0" y="82537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>
            <a:endParaRPr>
              <a:solidFill>
                <a:srgbClr val="FFA500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0" y="7106590"/>
            <a:ext cx="10692130" cy="454025"/>
          </a:xfrm>
          <a:custGeom>
            <a:avLst/>
            <a:gdLst/>
            <a:ahLst/>
            <a:cxnLst/>
            <a:rect l="l" t="t" r="r" b="b"/>
            <a:pathLst>
              <a:path w="10692130" h="454025">
                <a:moveTo>
                  <a:pt x="0" y="453466"/>
                </a:moveTo>
                <a:lnTo>
                  <a:pt x="10692003" y="453466"/>
                </a:lnTo>
                <a:lnTo>
                  <a:pt x="10692003" y="0"/>
                </a:lnTo>
                <a:lnTo>
                  <a:pt x="0" y="0"/>
                </a:lnTo>
                <a:lnTo>
                  <a:pt x="0" y="45346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0430" y="352425"/>
            <a:ext cx="1968001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bject 13"/>
          <p:cNvSpPr txBox="1"/>
          <p:nvPr/>
        </p:nvSpPr>
        <p:spPr>
          <a:xfrm>
            <a:off x="774308" y="1532032"/>
            <a:ext cx="9296792" cy="1908215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30000"/>
              </a:lnSpc>
            </a:pPr>
            <a:r>
              <a:rPr lang="ru-RU" dirty="0"/>
              <a:t>Более </a:t>
            </a:r>
            <a:r>
              <a:rPr lang="ru-RU" dirty="0" smtClean="0"/>
              <a:t>4 </a:t>
            </a:r>
            <a:r>
              <a:rPr lang="ru-RU" dirty="0" smtClean="0"/>
              <a:t>000 моделей </a:t>
            </a:r>
            <a:r>
              <a:rPr lang="ru-RU" dirty="0"/>
              <a:t>мебели для дома, офиса и </a:t>
            </a:r>
            <a:r>
              <a:rPr lang="ru-RU" dirty="0" smtClean="0"/>
              <a:t>гостиниц.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Мебель разных стилей и направлений: классика, модерн, фьюжн и др.</a:t>
            </a:r>
            <a:br>
              <a:rPr lang="ru-RU" dirty="0"/>
            </a:br>
            <a:r>
              <a:rPr lang="ru-RU" dirty="0" smtClean="0"/>
              <a:t>Более </a:t>
            </a:r>
            <a:r>
              <a:rPr lang="ru-RU" dirty="0" smtClean="0"/>
              <a:t>130 </a:t>
            </a:r>
            <a:r>
              <a:rPr lang="ru-RU" dirty="0" smtClean="0"/>
              <a:t>квалифицированных специалистов.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Расширенная гарантия: до </a:t>
            </a:r>
            <a:r>
              <a:rPr lang="ru-RU" dirty="0" smtClean="0"/>
              <a:t>2 </a:t>
            </a:r>
            <a:r>
              <a:rPr lang="ru-RU" dirty="0" smtClean="0"/>
              <a:t>лет на мебель и до 5 лет на кресла.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Международный </a:t>
            </a:r>
            <a:r>
              <a:rPr lang="ru-RU" dirty="0" smtClean="0"/>
              <a:t> сертификат менеджмента качество </a:t>
            </a:r>
            <a:r>
              <a:rPr lang="en-US" dirty="0" smtClean="0"/>
              <a:t>ISO 9001</a:t>
            </a:r>
            <a:r>
              <a:rPr lang="ru-RU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412060" y="7026948"/>
            <a:ext cx="1921421" cy="1091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91172" y="7026948"/>
            <a:ext cx="1812925" cy="321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04097" y="7026948"/>
            <a:ext cx="1987905" cy="1732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7026948"/>
            <a:ext cx="2412060" cy="1676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88650" y="7026948"/>
            <a:ext cx="2602522" cy="489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Группа 1"/>
          <p:cNvGrpSpPr/>
          <p:nvPr/>
        </p:nvGrpSpPr>
        <p:grpSpPr>
          <a:xfrm>
            <a:off x="165100" y="1266826"/>
            <a:ext cx="10363200" cy="5486399"/>
            <a:chOff x="0" y="1266825"/>
            <a:chExt cx="10692002" cy="5681637"/>
          </a:xfrm>
        </p:grpSpPr>
        <p:sp>
          <p:nvSpPr>
            <p:cNvPr id="3" name="object 3"/>
            <p:cNvSpPr/>
            <p:nvPr/>
          </p:nvSpPr>
          <p:spPr>
            <a:xfrm>
              <a:off x="2412060" y="5398694"/>
              <a:ext cx="1876590" cy="154976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003401" y="1266825"/>
              <a:ext cx="3688600" cy="264096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58161" y="3898405"/>
              <a:ext cx="2033841" cy="156447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3704590"/>
              <a:ext cx="2450426" cy="176836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891172" y="5437530"/>
              <a:ext cx="2020125" cy="151093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704097" y="5462880"/>
              <a:ext cx="1987905" cy="148558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5420665"/>
              <a:ext cx="2412060" cy="152779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1291590"/>
              <a:ext cx="3442284" cy="241300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288650" y="5356339"/>
              <a:ext cx="2602522" cy="159212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717114" y="1291590"/>
              <a:ext cx="3194304" cy="1976221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708053" y="1291590"/>
              <a:ext cx="2762859" cy="188888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0" y="7027037"/>
            <a:ext cx="10692130" cy="80010"/>
          </a:xfrm>
          <a:custGeom>
            <a:avLst/>
            <a:gdLst/>
            <a:ahLst/>
            <a:cxnLst/>
            <a:rect l="l" t="t" r="r" b="b"/>
            <a:pathLst>
              <a:path w="10692130" h="80009">
                <a:moveTo>
                  <a:pt x="0" y="79502"/>
                </a:moveTo>
                <a:lnTo>
                  <a:pt x="10692003" y="79502"/>
                </a:lnTo>
                <a:lnTo>
                  <a:pt x="10692003" y="0"/>
                </a:lnTo>
                <a:lnTo>
                  <a:pt x="0" y="0"/>
                </a:lnTo>
                <a:lnTo>
                  <a:pt x="0" y="79502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7106539"/>
            <a:ext cx="10692130" cy="454025"/>
          </a:xfrm>
          <a:custGeom>
            <a:avLst/>
            <a:gdLst/>
            <a:ahLst/>
            <a:cxnLst/>
            <a:rect l="l" t="t" r="r" b="b"/>
            <a:pathLst>
              <a:path w="10692130" h="454025">
                <a:moveTo>
                  <a:pt x="0" y="453517"/>
                </a:moveTo>
                <a:lnTo>
                  <a:pt x="0" y="0"/>
                </a:lnTo>
                <a:lnTo>
                  <a:pt x="10692003" y="0"/>
                </a:lnTo>
                <a:lnTo>
                  <a:pt x="10692003" y="453517"/>
                </a:lnTo>
                <a:lnTo>
                  <a:pt x="0" y="45351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601410" y="407602"/>
            <a:ext cx="3244070" cy="474489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 smtClean="0">
                <a:solidFill>
                  <a:srgbClr val="FFA500"/>
                </a:solidFill>
              </a:rPr>
              <a:t>ПРОИЗВОДСТВО</a:t>
            </a:r>
            <a:endParaRPr dirty="0">
              <a:solidFill>
                <a:srgbClr val="FFA500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69900" y="247015"/>
            <a:ext cx="76200" cy="791210"/>
          </a:xfrm>
          <a:custGeom>
            <a:avLst/>
            <a:gdLst/>
            <a:ahLst/>
            <a:cxnLst/>
            <a:rect l="l" t="t" r="r" b="b"/>
            <a:pathLst>
              <a:path h="791210">
                <a:moveTo>
                  <a:pt x="0" y="0"/>
                </a:moveTo>
                <a:lnTo>
                  <a:pt x="0" y="790841"/>
                </a:lnTo>
              </a:path>
            </a:pathLst>
          </a:custGeom>
          <a:ln w="21297">
            <a:solidFill>
              <a:srgbClr val="FFA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Рисунок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3700" y="455129"/>
            <a:ext cx="1968001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bject 19"/>
          <p:cNvSpPr/>
          <p:nvPr/>
        </p:nvSpPr>
        <p:spPr>
          <a:xfrm>
            <a:off x="2502984" y="3114715"/>
            <a:ext cx="6281447" cy="2343110"/>
          </a:xfrm>
          <a:custGeom>
            <a:avLst/>
            <a:gdLst/>
            <a:ahLst/>
            <a:cxnLst/>
            <a:rect l="l" t="t" r="r" b="b"/>
            <a:pathLst>
              <a:path w="7936865" h="2321560">
                <a:moveTo>
                  <a:pt x="7730845" y="0"/>
                </a:moveTo>
                <a:lnTo>
                  <a:pt x="205841" y="0"/>
                </a:lnTo>
                <a:lnTo>
                  <a:pt x="151122" y="4167"/>
                </a:lnTo>
                <a:lnTo>
                  <a:pt x="101951" y="15929"/>
                </a:lnTo>
                <a:lnTo>
                  <a:pt x="60291" y="34172"/>
                </a:lnTo>
                <a:lnTo>
                  <a:pt x="28104" y="57785"/>
                </a:lnTo>
                <a:lnTo>
                  <a:pt x="0" y="116674"/>
                </a:lnTo>
                <a:lnTo>
                  <a:pt x="0" y="2204377"/>
                </a:lnTo>
                <a:lnTo>
                  <a:pt x="28104" y="2263253"/>
                </a:lnTo>
                <a:lnTo>
                  <a:pt x="60291" y="2286862"/>
                </a:lnTo>
                <a:lnTo>
                  <a:pt x="101951" y="2305101"/>
                </a:lnTo>
                <a:lnTo>
                  <a:pt x="151122" y="2316860"/>
                </a:lnTo>
                <a:lnTo>
                  <a:pt x="205841" y="2321026"/>
                </a:lnTo>
                <a:lnTo>
                  <a:pt x="7730845" y="2321026"/>
                </a:lnTo>
                <a:lnTo>
                  <a:pt x="7785564" y="2316860"/>
                </a:lnTo>
                <a:lnTo>
                  <a:pt x="7834735" y="2305101"/>
                </a:lnTo>
                <a:lnTo>
                  <a:pt x="7876395" y="2286862"/>
                </a:lnTo>
                <a:lnTo>
                  <a:pt x="7908582" y="2263253"/>
                </a:lnTo>
                <a:lnTo>
                  <a:pt x="7936687" y="2204377"/>
                </a:lnTo>
                <a:lnTo>
                  <a:pt x="7936687" y="116674"/>
                </a:lnTo>
                <a:lnTo>
                  <a:pt x="7908582" y="57785"/>
                </a:lnTo>
                <a:lnTo>
                  <a:pt x="7876395" y="34172"/>
                </a:lnTo>
                <a:lnTo>
                  <a:pt x="7834735" y="15929"/>
                </a:lnTo>
                <a:lnTo>
                  <a:pt x="7785564" y="4167"/>
                </a:lnTo>
                <a:lnTo>
                  <a:pt x="77308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2" name="object 22"/>
          <p:cNvSpPr txBox="1">
            <a:spLocks noGrp="1"/>
          </p:cNvSpPr>
          <p:nvPr>
            <p:ph type="body" idx="1"/>
          </p:nvPr>
        </p:nvSpPr>
        <p:spPr>
          <a:xfrm>
            <a:off x="2644693" y="3379611"/>
            <a:ext cx="5998027" cy="1813317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R="5080" algn="ctr">
              <a:lnSpc>
                <a:spcPct val="150000"/>
              </a:lnSpc>
              <a:spcBef>
                <a:spcPts val="580"/>
              </a:spcBef>
            </a:pPr>
            <a:r>
              <a:rPr lang="ru-RU" sz="1800" b="1" dirty="0">
                <a:solidFill>
                  <a:schemeClr val="tx1"/>
                </a:solidFill>
                <a:latin typeface="+mn-lt"/>
              </a:rPr>
              <a:t>Площадь собственных </a:t>
            </a:r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производственно-складских </a:t>
            </a:r>
            <a:r>
              <a:rPr lang="ru-RU" sz="1800" b="1" dirty="0">
                <a:solidFill>
                  <a:schemeClr val="tx1"/>
                </a:solidFill>
                <a:latin typeface="+mn-lt"/>
              </a:rPr>
              <a:t>помещений </a:t>
            </a:r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– порядка 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</a:rPr>
              <a:t>5</a:t>
            </a:r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+mn-lt"/>
              </a:rPr>
              <a:t>000 </a:t>
            </a:r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м</a:t>
            </a:r>
            <a:r>
              <a:rPr lang="ru-RU" sz="1800" b="1" baseline="30000" dirty="0" smtClean="0">
                <a:solidFill>
                  <a:schemeClr val="tx1"/>
                </a:solidFill>
                <a:latin typeface="+mn-lt"/>
              </a:rPr>
              <a:t>2</a:t>
            </a:r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. </a:t>
            </a:r>
          </a:p>
          <a:p>
            <a:pPr marR="5080" algn="ctr">
              <a:lnSpc>
                <a:spcPct val="150000"/>
              </a:lnSpc>
              <a:spcBef>
                <a:spcPts val="580"/>
              </a:spcBef>
            </a:pPr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Производственные </a:t>
            </a:r>
            <a:r>
              <a:rPr lang="ru-RU" sz="1800" b="1" dirty="0">
                <a:solidFill>
                  <a:schemeClr val="tx1"/>
                </a:solidFill>
                <a:latin typeface="+mn-lt"/>
              </a:rPr>
              <a:t>мощности составляют</a:t>
            </a:r>
            <a:br>
              <a:rPr lang="ru-RU" sz="1800" b="1" dirty="0">
                <a:solidFill>
                  <a:schemeClr val="tx1"/>
                </a:solidFill>
                <a:latin typeface="+mn-lt"/>
              </a:rPr>
            </a:br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около </a:t>
            </a:r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250 </a:t>
            </a:r>
            <a:r>
              <a:rPr lang="ru-RU" sz="1800" b="1" dirty="0">
                <a:solidFill>
                  <a:schemeClr val="tx1"/>
                </a:solidFill>
                <a:latin typeface="+mn-lt"/>
              </a:rPr>
              <a:t>тонн в месяц</a:t>
            </a:r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.</a:t>
            </a:r>
            <a:endParaRPr sz="1800" b="1" spc="175" dirty="0">
              <a:solidFill>
                <a:srgbClr val="58595B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9990" y="716136"/>
            <a:ext cx="3315109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dirty="0" smtClean="0">
                <a:solidFill>
                  <a:srgbClr val="FFA500"/>
                </a:solidFill>
              </a:rPr>
              <a:t>ПРОИЗВОДСТВО</a:t>
            </a:r>
            <a:endParaRPr dirty="0">
              <a:solidFill>
                <a:srgbClr val="FFA500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 flipH="1">
            <a:off x="538074" y="579216"/>
            <a:ext cx="45719" cy="763809"/>
          </a:xfrm>
          <a:custGeom>
            <a:avLst/>
            <a:gdLst/>
            <a:ahLst/>
            <a:cxnLst/>
            <a:rect l="l" t="t" r="r" b="b"/>
            <a:pathLst>
              <a:path h="791210">
                <a:moveTo>
                  <a:pt x="0" y="0"/>
                </a:moveTo>
                <a:lnTo>
                  <a:pt x="0" y="790841"/>
                </a:lnTo>
              </a:path>
            </a:pathLst>
          </a:custGeom>
          <a:ln w="21297">
            <a:solidFill>
              <a:srgbClr val="FFA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5322" y="7026948"/>
            <a:ext cx="4828997" cy="1601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484456" y="7026948"/>
            <a:ext cx="4635093" cy="334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7027037"/>
            <a:ext cx="10692130" cy="80010"/>
          </a:xfrm>
          <a:custGeom>
            <a:avLst/>
            <a:gdLst/>
            <a:ahLst/>
            <a:cxnLst/>
            <a:rect l="l" t="t" r="r" b="b"/>
            <a:pathLst>
              <a:path w="10692130" h="80009">
                <a:moveTo>
                  <a:pt x="0" y="79502"/>
                </a:moveTo>
                <a:lnTo>
                  <a:pt x="10692003" y="79502"/>
                </a:lnTo>
                <a:lnTo>
                  <a:pt x="10692003" y="0"/>
                </a:lnTo>
                <a:lnTo>
                  <a:pt x="0" y="0"/>
                </a:lnTo>
                <a:lnTo>
                  <a:pt x="0" y="79502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7106539"/>
            <a:ext cx="10692130" cy="454025"/>
          </a:xfrm>
          <a:custGeom>
            <a:avLst/>
            <a:gdLst/>
            <a:ahLst/>
            <a:cxnLst/>
            <a:rect l="l" t="t" r="r" b="b"/>
            <a:pathLst>
              <a:path w="10692130" h="454025">
                <a:moveTo>
                  <a:pt x="0" y="453517"/>
                </a:moveTo>
                <a:lnTo>
                  <a:pt x="10692003" y="453517"/>
                </a:lnTo>
                <a:lnTo>
                  <a:pt x="10692003" y="0"/>
                </a:lnTo>
                <a:lnTo>
                  <a:pt x="0" y="0"/>
                </a:lnTo>
                <a:lnTo>
                  <a:pt x="0" y="45351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38933" y="2310163"/>
            <a:ext cx="5088767" cy="31476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779843" y="2310163"/>
            <a:ext cx="4748457" cy="31476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 flipV="1">
            <a:off x="698500" y="1750394"/>
            <a:ext cx="8641561" cy="559769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46100" y="1800226"/>
            <a:ext cx="1013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cs typeface="Arial" panose="020B0604020202020204" pitchFamily="34" charset="0"/>
              </a:rPr>
              <a:t>12 автоматических станков и ряд производственных комплексов.</a:t>
            </a:r>
            <a:endParaRPr lang="ru-RU" dirty="0"/>
          </a:p>
        </p:txBody>
      </p:sp>
      <p:pic>
        <p:nvPicPr>
          <p:cNvPr id="2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0430" y="352425"/>
            <a:ext cx="1968001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19" t="21876" r="-781" b="18749"/>
          <a:stretch/>
        </p:blipFill>
        <p:spPr>
          <a:xfrm>
            <a:off x="88900" y="5362627"/>
            <a:ext cx="3657600" cy="14478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642" y="5439362"/>
            <a:ext cx="1997833" cy="14983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75" y="5379264"/>
            <a:ext cx="2740025" cy="15901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0" y="5457826"/>
            <a:ext cx="2209800" cy="1449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2125" y="1541701"/>
            <a:ext cx="9523033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ru-RU" dirty="0"/>
              <a:t>Все элементы коллекций изготавливаются из высококачественных современных</a:t>
            </a:r>
            <a:br>
              <a:rPr lang="ru-RU" dirty="0"/>
            </a:br>
            <a:r>
              <a:rPr lang="ru-RU" dirty="0"/>
              <a:t>материалов, экологически чистых и безопасных для здоровья человека.</a:t>
            </a:r>
            <a:br>
              <a:rPr lang="ru-RU" dirty="0"/>
            </a:br>
            <a:r>
              <a:rPr lang="ru-RU" dirty="0"/>
              <a:t>Мы используем материалы и комплектующие от ведущих европейских поставщиков</a:t>
            </a:r>
            <a:r>
              <a:rPr lang="ru-RU" dirty="0" smtClean="0"/>
              <a:t>.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53014" y="792336"/>
            <a:ext cx="644628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25" dirty="0" smtClean="0">
                <a:solidFill>
                  <a:srgbClr val="FFA500"/>
                </a:solidFill>
              </a:rPr>
              <a:t>МАТЕРИАЛЫ И КОМПЛЕКТУЮЩИЕ</a:t>
            </a:r>
            <a:endParaRPr spc="-5" dirty="0">
              <a:solidFill>
                <a:srgbClr val="FFA500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 flipH="1">
            <a:off x="538072" y="655415"/>
            <a:ext cx="45719" cy="687610"/>
          </a:xfrm>
          <a:custGeom>
            <a:avLst/>
            <a:gdLst/>
            <a:ahLst/>
            <a:cxnLst/>
            <a:rect l="l" t="t" r="r" b="b"/>
            <a:pathLst>
              <a:path h="791210">
                <a:moveTo>
                  <a:pt x="0" y="0"/>
                </a:moveTo>
                <a:lnTo>
                  <a:pt x="0" y="790841"/>
                </a:lnTo>
              </a:path>
            </a:pathLst>
          </a:custGeom>
          <a:ln w="21297">
            <a:solidFill>
              <a:srgbClr val="FFA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83721" y="2763591"/>
            <a:ext cx="9541510" cy="0"/>
          </a:xfrm>
          <a:custGeom>
            <a:avLst/>
            <a:gdLst/>
            <a:ahLst/>
            <a:cxnLst/>
            <a:rect l="l" t="t" r="r" b="b"/>
            <a:pathLst>
              <a:path w="9541510">
                <a:moveTo>
                  <a:pt x="0" y="0"/>
                </a:moveTo>
                <a:lnTo>
                  <a:pt x="9541484" y="0"/>
                </a:lnTo>
              </a:path>
            </a:pathLst>
          </a:custGeom>
          <a:ln w="12700">
            <a:solidFill>
              <a:srgbClr val="FFA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718304" y="3017204"/>
            <a:ext cx="1505712" cy="463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41201" y="3118293"/>
            <a:ext cx="1711101" cy="3415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81253" y="3074860"/>
            <a:ext cx="1557527" cy="380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981250" y="3973455"/>
            <a:ext cx="1481043" cy="493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86213" y="3944419"/>
            <a:ext cx="1426984" cy="5984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084220" y="4955623"/>
            <a:ext cx="615998" cy="6189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977701" y="4109927"/>
            <a:ext cx="1711109" cy="3149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52821" y="3090727"/>
            <a:ext cx="1484668" cy="35246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08325" y="2937734"/>
            <a:ext cx="3114375" cy="31906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956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Ламинированная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ДСтП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класса Е1</a:t>
            </a:r>
            <a:b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MDF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производства концернов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EGGER, KRONOSPAN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2700" marR="289560">
              <a:lnSpc>
                <a:spcPct val="100000"/>
              </a:lnSpc>
              <a:spcBef>
                <a:spcPts val="100"/>
              </a:spcBef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Пленки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производства компаний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RENOLIT, HORNSHUCH,</a:t>
            </a:r>
            <a:b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GISLAVED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2700" marR="289560">
              <a:lnSpc>
                <a:spcPct val="100000"/>
              </a:lnSpc>
              <a:spcBef>
                <a:spcPts val="100"/>
              </a:spcBef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Кромочные материалы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ABS</a:t>
            </a:r>
            <a:b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производства компаний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REHAU, DOLLKEN,</a:t>
            </a:r>
            <a:b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TERMOPLAST, POLKEMIC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2700" marR="289560">
              <a:lnSpc>
                <a:spcPct val="100000"/>
              </a:lnSpc>
              <a:spcBef>
                <a:spcPts val="100"/>
              </a:spcBef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Фурнитура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производства компаний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HETTICH, HAFELE, EMUCA, GTV,</a:t>
            </a:r>
            <a:b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ZOBAL, GAMET, SISO, MUZZIN.</a:t>
            </a:r>
            <a:b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380985" y="4988904"/>
            <a:ext cx="1452367" cy="5429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890107" y="5103291"/>
            <a:ext cx="1169485" cy="2881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184821" y="5088929"/>
            <a:ext cx="1503981" cy="34932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795399" y="3596487"/>
            <a:ext cx="1357831" cy="85526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923783" y="4985048"/>
            <a:ext cx="611771" cy="57754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0" y="7030491"/>
            <a:ext cx="10692130" cy="80010"/>
          </a:xfrm>
          <a:custGeom>
            <a:avLst/>
            <a:gdLst/>
            <a:ahLst/>
            <a:cxnLst/>
            <a:rect l="l" t="t" r="r" b="b"/>
            <a:pathLst>
              <a:path w="10692130" h="80009">
                <a:moveTo>
                  <a:pt x="0" y="79501"/>
                </a:moveTo>
                <a:lnTo>
                  <a:pt x="10692003" y="79501"/>
                </a:lnTo>
                <a:lnTo>
                  <a:pt x="10692003" y="0"/>
                </a:lnTo>
                <a:lnTo>
                  <a:pt x="0" y="0"/>
                </a:lnTo>
                <a:lnTo>
                  <a:pt x="0" y="79501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>
            <a:endParaRPr>
              <a:solidFill>
                <a:srgbClr val="FFA500"/>
              </a:solidFill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0" y="7109993"/>
            <a:ext cx="10692130" cy="450215"/>
          </a:xfrm>
          <a:custGeom>
            <a:avLst/>
            <a:gdLst/>
            <a:ahLst/>
            <a:cxnLst/>
            <a:rect l="l" t="t" r="r" b="b"/>
            <a:pathLst>
              <a:path w="10692130" h="450215">
                <a:moveTo>
                  <a:pt x="0" y="450062"/>
                </a:moveTo>
                <a:lnTo>
                  <a:pt x="0" y="0"/>
                </a:lnTo>
                <a:lnTo>
                  <a:pt x="10692003" y="0"/>
                </a:lnTo>
                <a:lnTo>
                  <a:pt x="10692003" y="450062"/>
                </a:lnTo>
                <a:lnTo>
                  <a:pt x="0" y="45006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Прямоугольник 88"/>
          <p:cNvSpPr/>
          <p:nvPr/>
        </p:nvSpPr>
        <p:spPr>
          <a:xfrm>
            <a:off x="607408" y="6296025"/>
            <a:ext cx="75586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A500"/>
                </a:solidFill>
              </a:rPr>
              <a:t>НАДЕЖНЫЕ МАТЕРИАЛЫ - ДОЛГОВЕЧНАЯ МЕБЕЛЬ!</a:t>
            </a:r>
          </a:p>
        </p:txBody>
      </p:sp>
      <p:pic>
        <p:nvPicPr>
          <p:cNvPr id="31" name="Рисунок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0430" y="352425"/>
            <a:ext cx="1968001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41045" y="638008"/>
            <a:ext cx="61296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60" dirty="0" smtClean="0">
                <a:solidFill>
                  <a:srgbClr val="FFA500"/>
                </a:solidFill>
              </a:rPr>
              <a:t>ЧТО МЫ ПРЕДЛАГАЕМ</a:t>
            </a:r>
            <a:endParaRPr spc="-15" dirty="0">
              <a:solidFill>
                <a:srgbClr val="FFA500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 flipH="1">
            <a:off x="622299" y="475615"/>
            <a:ext cx="45719" cy="791210"/>
          </a:xfrm>
          <a:custGeom>
            <a:avLst/>
            <a:gdLst/>
            <a:ahLst/>
            <a:cxnLst/>
            <a:rect l="l" t="t" r="r" b="b"/>
            <a:pathLst>
              <a:path h="791210">
                <a:moveTo>
                  <a:pt x="0" y="0"/>
                </a:moveTo>
                <a:lnTo>
                  <a:pt x="0" y="790841"/>
                </a:lnTo>
              </a:path>
            </a:pathLst>
          </a:custGeom>
          <a:ln w="21297">
            <a:solidFill>
              <a:srgbClr val="FFA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83722" y="3119191"/>
            <a:ext cx="9541510" cy="0"/>
          </a:xfrm>
          <a:custGeom>
            <a:avLst/>
            <a:gdLst/>
            <a:ahLst/>
            <a:cxnLst/>
            <a:rect l="l" t="t" r="r" b="b"/>
            <a:pathLst>
              <a:path w="9541510">
                <a:moveTo>
                  <a:pt x="0" y="0"/>
                </a:moveTo>
                <a:lnTo>
                  <a:pt x="9541484" y="0"/>
                </a:lnTo>
              </a:path>
            </a:pathLst>
          </a:custGeom>
          <a:ln w="127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7030491"/>
            <a:ext cx="10692130" cy="80010"/>
          </a:xfrm>
          <a:custGeom>
            <a:avLst/>
            <a:gdLst/>
            <a:ahLst/>
            <a:cxnLst/>
            <a:rect l="l" t="t" r="r" b="b"/>
            <a:pathLst>
              <a:path w="10692130" h="80009">
                <a:moveTo>
                  <a:pt x="0" y="79501"/>
                </a:moveTo>
                <a:lnTo>
                  <a:pt x="10692003" y="79501"/>
                </a:lnTo>
                <a:lnTo>
                  <a:pt x="10692003" y="0"/>
                </a:lnTo>
                <a:lnTo>
                  <a:pt x="0" y="0"/>
                </a:lnTo>
                <a:lnTo>
                  <a:pt x="0" y="79501"/>
                </a:lnTo>
                <a:close/>
              </a:path>
            </a:pathLst>
          </a:custGeom>
          <a:solidFill>
            <a:srgbClr val="FFA500"/>
          </a:solidFill>
          <a:ln>
            <a:solidFill>
              <a:srgbClr val="FFA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7109993"/>
            <a:ext cx="10692130" cy="450215"/>
          </a:xfrm>
          <a:custGeom>
            <a:avLst/>
            <a:gdLst/>
            <a:ahLst/>
            <a:cxnLst/>
            <a:rect l="l" t="t" r="r" b="b"/>
            <a:pathLst>
              <a:path w="10692130" h="450215">
                <a:moveTo>
                  <a:pt x="0" y="450062"/>
                </a:moveTo>
                <a:lnTo>
                  <a:pt x="10692003" y="450062"/>
                </a:lnTo>
                <a:lnTo>
                  <a:pt x="10692003" y="0"/>
                </a:lnTo>
                <a:lnTo>
                  <a:pt x="0" y="0"/>
                </a:lnTo>
                <a:lnTo>
                  <a:pt x="0" y="45006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38175" y="3319397"/>
            <a:ext cx="9661525" cy="14106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ru-RU" dirty="0"/>
              <a:t>Компания </a:t>
            </a:r>
            <a:r>
              <a:rPr lang="ru-RU" dirty="0"/>
              <a:t>«ЮМАС» </a:t>
            </a:r>
            <a:r>
              <a:rPr lang="ru-RU" dirty="0"/>
              <a:t>разрабатывает и выпускает первоклассную </a:t>
            </a:r>
            <a:r>
              <a:rPr lang="ru-RU" dirty="0" smtClean="0"/>
              <a:t>мебель для дома (спальни, детские, гостиные и прихожие), </a:t>
            </a:r>
            <a:r>
              <a:rPr lang="ru-RU" dirty="0"/>
              <a:t>офиса и гостиниц</a:t>
            </a:r>
            <a:r>
              <a:rPr lang="ru-RU" dirty="0" smtClean="0"/>
              <a:t>.</a:t>
            </a:r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Мебель </a:t>
            </a:r>
            <a:r>
              <a:rPr lang="ru-RU" dirty="0"/>
              <a:t>«ЮМАС» </a:t>
            </a:r>
            <a:r>
              <a:rPr lang="ru-RU" dirty="0"/>
              <a:t>отличается стильным дизайном, функциональностью</a:t>
            </a:r>
            <a:r>
              <a:rPr lang="ru-RU" dirty="0" smtClean="0"/>
              <a:t>, надежностью </a:t>
            </a:r>
            <a:r>
              <a:rPr lang="ru-RU" dirty="0"/>
              <a:t>и высоким качеством</a:t>
            </a:r>
            <a:r>
              <a:rPr lang="ru-RU" dirty="0" smtClean="0"/>
              <a:t>.</a:t>
            </a:r>
          </a:p>
        </p:txBody>
      </p:sp>
      <p:sp>
        <p:nvSpPr>
          <p:cNvPr id="26" name="object 3"/>
          <p:cNvSpPr/>
          <p:nvPr/>
        </p:nvSpPr>
        <p:spPr>
          <a:xfrm>
            <a:off x="774700" y="1345337"/>
            <a:ext cx="2819400" cy="1750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6"/>
          <p:cNvSpPr/>
          <p:nvPr/>
        </p:nvSpPr>
        <p:spPr>
          <a:xfrm>
            <a:off x="4051300" y="1359916"/>
            <a:ext cx="2667000" cy="17357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"/>
          <p:cNvSpPr/>
          <p:nvPr/>
        </p:nvSpPr>
        <p:spPr>
          <a:xfrm>
            <a:off x="7175500" y="1359916"/>
            <a:ext cx="2743200" cy="17357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4"/>
          <p:cNvSpPr/>
          <p:nvPr/>
        </p:nvSpPr>
        <p:spPr>
          <a:xfrm>
            <a:off x="550702" y="4882907"/>
            <a:ext cx="2738598" cy="20989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"/>
          <p:cNvSpPr/>
          <p:nvPr/>
        </p:nvSpPr>
        <p:spPr>
          <a:xfrm>
            <a:off x="3606800" y="4882906"/>
            <a:ext cx="3187700" cy="20989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6"/>
          <p:cNvSpPr/>
          <p:nvPr/>
        </p:nvSpPr>
        <p:spPr>
          <a:xfrm>
            <a:off x="7175500" y="4882294"/>
            <a:ext cx="2949732" cy="20995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0430" y="352425"/>
            <a:ext cx="1968001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59464" y="1781100"/>
            <a:ext cx="3606509" cy="2485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98500" y="733520"/>
            <a:ext cx="22485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000" dirty="0" smtClean="0">
                <a:solidFill>
                  <a:srgbClr val="FFA500"/>
                </a:solidFill>
                <a:latin typeface="Arial"/>
                <a:cs typeface="Arial"/>
              </a:rPr>
              <a:t>СПАЛЬНИ</a:t>
            </a:r>
            <a:endParaRPr sz="3000" dirty="0">
              <a:solidFill>
                <a:srgbClr val="FFA500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83792" y="579215"/>
            <a:ext cx="0" cy="791210"/>
          </a:xfrm>
          <a:custGeom>
            <a:avLst/>
            <a:gdLst/>
            <a:ahLst/>
            <a:cxnLst/>
            <a:rect l="l" t="t" r="r" b="b"/>
            <a:pathLst>
              <a:path h="791210">
                <a:moveTo>
                  <a:pt x="0" y="0"/>
                </a:moveTo>
                <a:lnTo>
                  <a:pt x="0" y="790841"/>
                </a:lnTo>
              </a:path>
            </a:pathLst>
          </a:custGeom>
          <a:ln w="21297">
            <a:solidFill>
              <a:srgbClr val="FFA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7030491"/>
            <a:ext cx="10692130" cy="80010"/>
          </a:xfrm>
          <a:custGeom>
            <a:avLst/>
            <a:gdLst/>
            <a:ahLst/>
            <a:cxnLst/>
            <a:rect l="l" t="t" r="r" b="b"/>
            <a:pathLst>
              <a:path w="10692130" h="80009">
                <a:moveTo>
                  <a:pt x="0" y="79501"/>
                </a:moveTo>
                <a:lnTo>
                  <a:pt x="10692003" y="79501"/>
                </a:lnTo>
                <a:lnTo>
                  <a:pt x="10692003" y="0"/>
                </a:lnTo>
                <a:lnTo>
                  <a:pt x="0" y="0"/>
                </a:lnTo>
                <a:lnTo>
                  <a:pt x="0" y="79501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>
            <a:endParaRPr>
              <a:solidFill>
                <a:srgbClr val="FFA500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9991" y="1398944"/>
            <a:ext cx="758230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 smtClean="0"/>
              <a:t>Коллекции: </a:t>
            </a:r>
            <a:r>
              <a:rPr lang="ru-RU" dirty="0" err="1" smtClean="0"/>
              <a:t>Марика</a:t>
            </a:r>
            <a:r>
              <a:rPr lang="ru-RU" dirty="0"/>
              <a:t>, </a:t>
            </a:r>
            <a:r>
              <a:rPr lang="ru-RU" dirty="0" smtClean="0"/>
              <a:t>Леона, </a:t>
            </a:r>
            <a:r>
              <a:rPr lang="ru-RU" dirty="0" err="1" smtClean="0"/>
              <a:t>Шарми</a:t>
            </a:r>
            <a:r>
              <a:rPr lang="ru-RU" dirty="0" smtClean="0"/>
              <a:t>, </a:t>
            </a:r>
            <a:r>
              <a:rPr lang="ru-RU" dirty="0" err="1" smtClean="0"/>
              <a:t>Адеми</a:t>
            </a:r>
            <a:r>
              <a:rPr lang="ru-RU" dirty="0" smtClean="0"/>
              <a:t>.</a:t>
            </a:r>
            <a:endParaRPr dirty="0">
              <a:latin typeface="Tahoma"/>
              <a:cs typeface="Tahom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7109993"/>
            <a:ext cx="10692130" cy="450215"/>
          </a:xfrm>
          <a:custGeom>
            <a:avLst/>
            <a:gdLst/>
            <a:ahLst/>
            <a:cxnLst/>
            <a:rect l="l" t="t" r="r" b="b"/>
            <a:pathLst>
              <a:path w="10692130" h="450215">
                <a:moveTo>
                  <a:pt x="0" y="450062"/>
                </a:moveTo>
                <a:lnTo>
                  <a:pt x="10692003" y="450062"/>
                </a:lnTo>
                <a:lnTo>
                  <a:pt x="10692003" y="0"/>
                </a:lnTo>
                <a:lnTo>
                  <a:pt x="0" y="0"/>
                </a:lnTo>
                <a:lnTo>
                  <a:pt x="0" y="45006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Группа 5"/>
          <p:cNvGrpSpPr/>
          <p:nvPr/>
        </p:nvGrpSpPr>
        <p:grpSpPr>
          <a:xfrm>
            <a:off x="4646974" y="4307791"/>
            <a:ext cx="3442926" cy="2597834"/>
            <a:chOff x="5880100" y="4488454"/>
            <a:chExt cx="3126651" cy="2312708"/>
          </a:xfrm>
        </p:grpSpPr>
        <p:sp>
          <p:nvSpPr>
            <p:cNvPr id="2" name="object 2"/>
            <p:cNvSpPr/>
            <p:nvPr/>
          </p:nvSpPr>
          <p:spPr>
            <a:xfrm>
              <a:off x="5880100" y="4488454"/>
              <a:ext cx="2681617" cy="8952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" name="object 3"/>
            <p:cNvSpPr/>
            <p:nvPr/>
          </p:nvSpPr>
          <p:spPr>
            <a:xfrm>
              <a:off x="8559641" y="4488454"/>
              <a:ext cx="447097" cy="179051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80100" y="5381625"/>
              <a:ext cx="2681624" cy="8973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880100" y="6276894"/>
              <a:ext cx="3126651" cy="52426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659465" y="4307791"/>
            <a:ext cx="3606509" cy="25978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7031018"/>
            <a:ext cx="10692130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3175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33047" y="1781100"/>
            <a:ext cx="3442927" cy="2485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0430" y="352425"/>
            <a:ext cx="1968001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1404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</TotalTime>
  <Words>542</Words>
  <Application>Microsoft Office PowerPoint</Application>
  <PresentationFormat>Произвольный</PresentationFormat>
  <Paragraphs>59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Tahoma</vt:lpstr>
      <vt:lpstr>Office Theme</vt:lpstr>
      <vt:lpstr>Презентация PowerPoint</vt:lpstr>
      <vt:lpstr>Презентация PowerPoint</vt:lpstr>
      <vt:lpstr>ПОЧЕМУ «ЮМАС»:</vt:lpstr>
      <vt:lpstr>БРЕНД «ЮМАС» СЕГОДНЯ </vt:lpstr>
      <vt:lpstr>ПРОИЗВОДСТВО</vt:lpstr>
      <vt:lpstr>ПРОИЗВОДСТВО</vt:lpstr>
      <vt:lpstr>МАТЕРИАЛЫ И КОМПЛЕКТУЮЩИЕ</vt:lpstr>
      <vt:lpstr>ЧТО МЫ ПРЕДЛАГАЕМ</vt:lpstr>
      <vt:lpstr>Презентация PowerPoint</vt:lpstr>
      <vt:lpstr>Презентация PowerPoint</vt:lpstr>
      <vt:lpstr>Презентация PowerPoint</vt:lpstr>
      <vt:lpstr>МЕБЕЛЬ ДЛЯ РУКОВОДИТЕЛЯ</vt:lpstr>
      <vt:lpstr>Презентация PowerPoint</vt:lpstr>
      <vt:lpstr>Презентация PowerPoint</vt:lpstr>
      <vt:lpstr>МЕБЕЛЬ ДЛЯ ПЕРЕГОВОРНЫХ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PRESENTATION_UMAS</dc:title>
  <dc:creator>Менеджер</dc:creator>
  <cp:lastModifiedBy>Evgraf</cp:lastModifiedBy>
  <cp:revision>75</cp:revision>
  <dcterms:created xsi:type="dcterms:W3CDTF">2018-10-19T12:11:38Z</dcterms:created>
  <dcterms:modified xsi:type="dcterms:W3CDTF">2023-09-23T17:20:29Z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2017-09-25T00:00:00Z</vt:filetime>
  </property>
  <property fmtid="{D5CDD505-2E9C-101B-9397-08002B2CF9AE}" pid="3" name="Creator">
    <vt:lpwstr>Adobe Illustrator CC 2015 (Windows)</vt:lpwstr>
  </property>
  <property fmtid="{D5CDD505-2E9C-101B-9397-08002B2CF9AE}" pid="4" name="LastSaved">
    <vt:filetime>2018-10-19T00:00:00Z</vt:filetime>
  </property>
</Properties>
</file>